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411" r:id="rId2"/>
    <p:sldId id="460" r:id="rId3"/>
    <p:sldId id="461" r:id="rId4"/>
    <p:sldId id="473" r:id="rId5"/>
    <p:sldId id="474" r:id="rId6"/>
    <p:sldId id="475" r:id="rId7"/>
    <p:sldId id="476" r:id="rId8"/>
    <p:sldId id="484" r:id="rId9"/>
    <p:sldId id="478" r:id="rId10"/>
    <p:sldId id="479" r:id="rId11"/>
    <p:sldId id="480" r:id="rId12"/>
    <p:sldId id="481" r:id="rId13"/>
    <p:sldId id="482" r:id="rId14"/>
    <p:sldId id="483"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477" r:id="rId34"/>
  </p:sldIdLst>
  <p:sldSz cx="9144000" cy="6858000" type="screen4x3"/>
  <p:notesSz cx="6797675" cy="9926638"/>
  <p:defaultTextStyle>
    <a:defPPr>
      <a:defRPr lang="zh-CN"/>
    </a:defPPr>
    <a:lvl1pPr algn="l" rtl="0" eaLnBrk="0" fontAlgn="base" hangingPunct="0">
      <a:lnSpc>
        <a:spcPct val="90000"/>
      </a:lnSpc>
      <a:spcBef>
        <a:spcPct val="0"/>
      </a:spcBef>
      <a:spcAft>
        <a:spcPct val="0"/>
      </a:spcAft>
      <a:defRPr sz="2400" b="1" kern="1200">
        <a:solidFill>
          <a:schemeClr val="tx1"/>
        </a:solidFill>
        <a:latin typeface="Arial" pitchFamily="34" charset="0"/>
        <a:ea typeface="宋体" pitchFamily="2" charset="-122"/>
        <a:cs typeface="+mn-cs"/>
      </a:defRPr>
    </a:lvl1pPr>
    <a:lvl2pPr marL="457200" algn="l" rtl="0" eaLnBrk="0" fontAlgn="base" hangingPunct="0">
      <a:lnSpc>
        <a:spcPct val="90000"/>
      </a:lnSpc>
      <a:spcBef>
        <a:spcPct val="0"/>
      </a:spcBef>
      <a:spcAft>
        <a:spcPct val="0"/>
      </a:spcAft>
      <a:defRPr sz="2400" b="1" kern="1200">
        <a:solidFill>
          <a:schemeClr val="tx1"/>
        </a:solidFill>
        <a:latin typeface="Arial" pitchFamily="34" charset="0"/>
        <a:ea typeface="宋体" pitchFamily="2" charset="-122"/>
        <a:cs typeface="+mn-cs"/>
      </a:defRPr>
    </a:lvl2pPr>
    <a:lvl3pPr marL="914400" algn="l" rtl="0" eaLnBrk="0" fontAlgn="base" hangingPunct="0">
      <a:lnSpc>
        <a:spcPct val="90000"/>
      </a:lnSpc>
      <a:spcBef>
        <a:spcPct val="0"/>
      </a:spcBef>
      <a:spcAft>
        <a:spcPct val="0"/>
      </a:spcAft>
      <a:defRPr sz="2400" b="1" kern="1200">
        <a:solidFill>
          <a:schemeClr val="tx1"/>
        </a:solidFill>
        <a:latin typeface="Arial" pitchFamily="34" charset="0"/>
        <a:ea typeface="宋体" pitchFamily="2" charset="-122"/>
        <a:cs typeface="+mn-cs"/>
      </a:defRPr>
    </a:lvl3pPr>
    <a:lvl4pPr marL="1371600" algn="l" rtl="0" eaLnBrk="0" fontAlgn="base" hangingPunct="0">
      <a:lnSpc>
        <a:spcPct val="90000"/>
      </a:lnSpc>
      <a:spcBef>
        <a:spcPct val="0"/>
      </a:spcBef>
      <a:spcAft>
        <a:spcPct val="0"/>
      </a:spcAft>
      <a:defRPr sz="2400" b="1" kern="1200">
        <a:solidFill>
          <a:schemeClr val="tx1"/>
        </a:solidFill>
        <a:latin typeface="Arial" pitchFamily="34" charset="0"/>
        <a:ea typeface="宋体" pitchFamily="2" charset="-122"/>
        <a:cs typeface="+mn-cs"/>
      </a:defRPr>
    </a:lvl4pPr>
    <a:lvl5pPr marL="1828800" algn="l" rtl="0" eaLnBrk="0" fontAlgn="base" hangingPunct="0">
      <a:lnSpc>
        <a:spcPct val="90000"/>
      </a:lnSpc>
      <a:spcBef>
        <a:spcPct val="0"/>
      </a:spcBef>
      <a:spcAft>
        <a:spcPct val="0"/>
      </a:spcAft>
      <a:defRPr sz="2400" b="1" kern="1200">
        <a:solidFill>
          <a:schemeClr val="tx1"/>
        </a:solidFill>
        <a:latin typeface="Arial" pitchFamily="34" charset="0"/>
        <a:ea typeface="宋体" pitchFamily="2" charset="-122"/>
        <a:cs typeface="+mn-cs"/>
      </a:defRPr>
    </a:lvl5pPr>
    <a:lvl6pPr marL="2286000" algn="l" defTabSz="914400" rtl="0" eaLnBrk="1" latinLnBrk="0" hangingPunct="1">
      <a:defRPr sz="2400" b="1" kern="1200">
        <a:solidFill>
          <a:schemeClr val="tx1"/>
        </a:solidFill>
        <a:latin typeface="Arial" pitchFamily="34" charset="0"/>
        <a:ea typeface="宋体" pitchFamily="2" charset="-122"/>
        <a:cs typeface="+mn-cs"/>
      </a:defRPr>
    </a:lvl6pPr>
    <a:lvl7pPr marL="2743200" algn="l" defTabSz="914400" rtl="0" eaLnBrk="1" latinLnBrk="0" hangingPunct="1">
      <a:defRPr sz="2400" b="1" kern="1200">
        <a:solidFill>
          <a:schemeClr val="tx1"/>
        </a:solidFill>
        <a:latin typeface="Arial" pitchFamily="34" charset="0"/>
        <a:ea typeface="宋体" pitchFamily="2" charset="-122"/>
        <a:cs typeface="+mn-cs"/>
      </a:defRPr>
    </a:lvl7pPr>
    <a:lvl8pPr marL="3200400" algn="l" defTabSz="914400" rtl="0" eaLnBrk="1" latinLnBrk="0" hangingPunct="1">
      <a:defRPr sz="2400" b="1" kern="1200">
        <a:solidFill>
          <a:schemeClr val="tx1"/>
        </a:solidFill>
        <a:latin typeface="Arial" pitchFamily="34" charset="0"/>
        <a:ea typeface="宋体" pitchFamily="2" charset="-122"/>
        <a:cs typeface="+mn-cs"/>
      </a:defRPr>
    </a:lvl8pPr>
    <a:lvl9pPr marL="3657600" algn="l" defTabSz="914400" rtl="0" eaLnBrk="1" latinLnBrk="0" hangingPunct="1">
      <a:defRPr sz="2400" b="1"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BB4"/>
    <a:srgbClr val="DE8400"/>
    <a:srgbClr val="FF9933"/>
    <a:srgbClr val="FF9900"/>
    <a:srgbClr val="FF00FF"/>
    <a:srgbClr val="E8E820"/>
    <a:srgbClr val="FF99FF"/>
    <a:srgbClr val="FF7C80"/>
    <a:srgbClr val="FFFF6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458" autoAdjust="0"/>
  </p:normalViewPr>
  <p:slideViewPr>
    <p:cSldViewPr>
      <p:cViewPr>
        <p:scale>
          <a:sx n="100" d="100"/>
          <a:sy n="100" d="100"/>
        </p:scale>
        <p:origin x="-1944" y="-78"/>
      </p:cViewPr>
      <p:guideLst>
        <p:guide orient="horz" pos="672"/>
        <p:guide orient="horz" pos="1344"/>
        <p:guide orient="horz" pos="1536"/>
        <p:guide orient="horz" pos="1920"/>
        <p:guide orient="horz" pos="2544"/>
        <p:guide orient="horz" pos="3072"/>
        <p:guide orient="horz" pos="1008"/>
        <p:guide orient="horz" pos="3312"/>
        <p:guide pos="709"/>
        <p:guide pos="266"/>
        <p:guide pos="1639"/>
        <p:guide pos="4652"/>
        <p:guide pos="1457"/>
        <p:guide pos="2880"/>
        <p:guide pos="2260"/>
        <p:guide pos="3146"/>
      </p:guideLst>
    </p:cSldViewPr>
  </p:slideViewPr>
  <p:notesTextViewPr>
    <p:cViewPr>
      <p:scale>
        <a:sx n="100" d="100"/>
        <a:sy n="100" d="100"/>
      </p:scale>
      <p:origin x="0" y="0"/>
    </p:cViewPr>
  </p:notesTextViewPr>
  <p:sorterViewPr>
    <p:cViewPr>
      <p:scale>
        <a:sx n="66" d="100"/>
        <a:sy n="66" d="100"/>
      </p:scale>
      <p:origin x="0" y="4644"/>
    </p:cViewPr>
  </p:sorterViewPr>
  <p:notesViewPr>
    <p:cSldViewPr>
      <p:cViewPr varScale="1">
        <p:scale>
          <a:sx n="80" d="100"/>
          <a:sy n="80" d="100"/>
        </p:scale>
        <p:origin x="-399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C8764-B6B8-427C-9252-17D8CE94DFA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zh-CN" altLang="en-US"/>
        </a:p>
      </dgm:t>
    </dgm:pt>
    <dgm:pt modelId="{5CAF51F6-DFFF-4FCD-B5B1-88C6EEA7F543}">
      <dgm:prSet/>
      <dgm:spPr>
        <a:gradFill rotWithShape="0">
          <a:gsLst>
            <a:gs pos="0">
              <a:schemeClr val="accent2"/>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US" b="1" dirty="0" smtClean="0">
              <a:solidFill>
                <a:srgbClr val="E8E820"/>
              </a:solidFill>
            </a:rPr>
            <a:t>Introduction</a:t>
          </a:r>
          <a:endParaRPr lang="zh-CN" dirty="0">
            <a:solidFill>
              <a:srgbClr val="E8E820"/>
            </a:solidFill>
          </a:endParaRPr>
        </a:p>
      </dgm:t>
    </dgm:pt>
    <dgm:pt modelId="{A0C19005-314F-4EEB-9276-1D0F696561A1}" type="parTrans" cxnId="{DEF17B14-9456-4E09-9895-2673BD7D4DAF}">
      <dgm:prSet/>
      <dgm:spPr/>
      <dgm:t>
        <a:bodyPr/>
        <a:lstStyle/>
        <a:p>
          <a:endParaRPr lang="zh-CN" altLang="en-US"/>
        </a:p>
      </dgm:t>
    </dgm:pt>
    <dgm:pt modelId="{28AF119D-A2FF-4B56-8C2D-F3A9D9122BF0}" type="sibTrans" cxnId="{DEF17B14-9456-4E09-9895-2673BD7D4DAF}">
      <dgm:prSet/>
      <dgm:spPr/>
      <dgm:t>
        <a:bodyPr/>
        <a:lstStyle/>
        <a:p>
          <a:endParaRPr lang="zh-CN" altLang="en-US"/>
        </a:p>
      </dgm:t>
    </dgm:pt>
    <dgm:pt modelId="{405B6998-8706-4061-9E54-22A66B8E4CEF}">
      <dgm:prSet/>
      <dgm:spPr/>
      <dgm:t>
        <a:bodyPr/>
        <a:lstStyle/>
        <a:p>
          <a:pPr rtl="0"/>
          <a:r>
            <a:rPr lang="en-US" b="1" dirty="0" smtClean="0">
              <a:solidFill>
                <a:srgbClr val="E8E820"/>
              </a:solidFill>
            </a:rPr>
            <a:t>New design trends for oil tankers</a:t>
          </a:r>
          <a:endParaRPr lang="zh-CN" b="1" dirty="0" smtClean="0">
            <a:solidFill>
              <a:srgbClr val="E8E820"/>
            </a:solidFill>
          </a:endParaRPr>
        </a:p>
      </dgm:t>
    </dgm:pt>
    <dgm:pt modelId="{8CE386FB-CB0D-4141-8B5B-3EC5A58259DF}" type="parTrans" cxnId="{3DC43004-2950-4282-96AE-93C13B88EED7}">
      <dgm:prSet/>
      <dgm:spPr/>
      <dgm:t>
        <a:bodyPr/>
        <a:lstStyle/>
        <a:p>
          <a:endParaRPr lang="zh-CN" altLang="en-US"/>
        </a:p>
      </dgm:t>
    </dgm:pt>
    <dgm:pt modelId="{22676F58-76AD-49C2-8B1C-3B36C35A2951}" type="sibTrans" cxnId="{3DC43004-2950-4282-96AE-93C13B88EED7}">
      <dgm:prSet/>
      <dgm:spPr/>
      <dgm:t>
        <a:bodyPr/>
        <a:lstStyle/>
        <a:p>
          <a:endParaRPr lang="zh-CN" altLang="en-US"/>
        </a:p>
      </dgm:t>
    </dgm:pt>
    <dgm:pt modelId="{98E19ADD-3C8A-4B26-B818-180308D6F63F}">
      <dgm:prSet/>
      <dgm:spPr/>
      <dgm:t>
        <a:bodyPr/>
        <a:lstStyle/>
        <a:p>
          <a:pPr rtl="0"/>
          <a:r>
            <a:rPr lang="en-US" b="1" dirty="0" smtClean="0">
              <a:solidFill>
                <a:srgbClr val="E8E820"/>
              </a:solidFill>
            </a:rPr>
            <a:t>Prescriptive calculation for </a:t>
          </a:r>
          <a:r>
            <a:rPr lang="en-US" b="1" dirty="0" err="1" smtClean="0">
              <a:solidFill>
                <a:srgbClr val="E8E820"/>
              </a:solidFill>
            </a:rPr>
            <a:t>Aframax</a:t>
          </a:r>
          <a:r>
            <a:rPr lang="en-US" b="1" dirty="0" smtClean="0">
              <a:solidFill>
                <a:srgbClr val="E8E820"/>
              </a:solidFill>
            </a:rPr>
            <a:t> tanker</a:t>
          </a:r>
          <a:endParaRPr lang="zh-CN" b="1" dirty="0" smtClean="0">
            <a:solidFill>
              <a:srgbClr val="E8E820"/>
            </a:solidFill>
          </a:endParaRPr>
        </a:p>
      </dgm:t>
    </dgm:pt>
    <dgm:pt modelId="{02A24B92-6CA5-426B-B94B-9EC3B7CFDA0D}" type="parTrans" cxnId="{97DD5C8D-BFC6-4297-8DE9-1B6DAF4968CB}">
      <dgm:prSet/>
      <dgm:spPr/>
      <dgm:t>
        <a:bodyPr/>
        <a:lstStyle/>
        <a:p>
          <a:endParaRPr lang="zh-CN" altLang="en-US"/>
        </a:p>
      </dgm:t>
    </dgm:pt>
    <dgm:pt modelId="{75EDA9DA-5EFF-47C4-99C0-39762937EB6F}" type="sibTrans" cxnId="{97DD5C8D-BFC6-4297-8DE9-1B6DAF4968CB}">
      <dgm:prSet/>
      <dgm:spPr/>
      <dgm:t>
        <a:bodyPr/>
        <a:lstStyle/>
        <a:p>
          <a:endParaRPr lang="zh-CN" altLang="en-US"/>
        </a:p>
      </dgm:t>
    </dgm:pt>
    <dgm:pt modelId="{2C79600D-DDA0-445D-AC9F-E7F8D9D83004}">
      <dgm:prSet/>
      <dgm:spPr/>
      <dgm:t>
        <a:bodyPr/>
        <a:lstStyle/>
        <a:p>
          <a:pPr rtl="0"/>
          <a:r>
            <a:rPr lang="en-US" b="1" dirty="0" smtClean="0">
              <a:solidFill>
                <a:srgbClr val="E8E820"/>
              </a:solidFill>
            </a:rPr>
            <a:t>Direct strength analysis for </a:t>
          </a:r>
          <a:r>
            <a:rPr lang="en-US" b="1" dirty="0" err="1" smtClean="0">
              <a:solidFill>
                <a:srgbClr val="E8E820"/>
              </a:solidFill>
            </a:rPr>
            <a:t>Aframax</a:t>
          </a:r>
          <a:r>
            <a:rPr lang="en-US" b="1" dirty="0" smtClean="0">
              <a:solidFill>
                <a:srgbClr val="E8E820"/>
              </a:solidFill>
            </a:rPr>
            <a:t> tanker</a:t>
          </a:r>
          <a:endParaRPr lang="zh-CN" b="1" dirty="0" smtClean="0">
            <a:solidFill>
              <a:srgbClr val="E8E820"/>
            </a:solidFill>
          </a:endParaRPr>
        </a:p>
      </dgm:t>
    </dgm:pt>
    <dgm:pt modelId="{85DE6216-C23E-48E6-BC89-14949F282E83}" type="parTrans" cxnId="{E25332A0-C709-4DA9-B51B-85CCE9D9CB3A}">
      <dgm:prSet/>
      <dgm:spPr/>
      <dgm:t>
        <a:bodyPr/>
        <a:lstStyle/>
        <a:p>
          <a:endParaRPr lang="zh-CN" altLang="en-US"/>
        </a:p>
      </dgm:t>
    </dgm:pt>
    <dgm:pt modelId="{AADE5E27-EE82-4422-8DA7-2174D00D31A1}" type="sibTrans" cxnId="{E25332A0-C709-4DA9-B51B-85CCE9D9CB3A}">
      <dgm:prSet/>
      <dgm:spPr/>
      <dgm:t>
        <a:bodyPr/>
        <a:lstStyle/>
        <a:p>
          <a:endParaRPr lang="zh-CN" altLang="en-US"/>
        </a:p>
      </dgm:t>
    </dgm:pt>
    <dgm:pt modelId="{F039EF47-C371-4BAA-A36C-9D9C7FF87AFF}">
      <dgm:prSet/>
      <dgm:spPr/>
      <dgm:t>
        <a:bodyPr/>
        <a:lstStyle/>
        <a:p>
          <a:pPr rtl="0"/>
          <a:r>
            <a:rPr lang="en-US" b="1" dirty="0" smtClean="0">
              <a:solidFill>
                <a:srgbClr val="E8E820"/>
              </a:solidFill>
            </a:rPr>
            <a:t>Items to be discussed</a:t>
          </a:r>
          <a:endParaRPr lang="zh-CN" b="1" dirty="0" smtClean="0">
            <a:solidFill>
              <a:srgbClr val="E8E820"/>
            </a:solidFill>
          </a:endParaRPr>
        </a:p>
      </dgm:t>
    </dgm:pt>
    <dgm:pt modelId="{A90D4012-02F8-4773-B546-BB1B6AEEF454}" type="parTrans" cxnId="{BD3F4127-9E85-48D2-8BEB-8CA81153CA0D}">
      <dgm:prSet/>
      <dgm:spPr/>
      <dgm:t>
        <a:bodyPr/>
        <a:lstStyle/>
        <a:p>
          <a:endParaRPr lang="zh-CN" altLang="en-US"/>
        </a:p>
      </dgm:t>
    </dgm:pt>
    <dgm:pt modelId="{1AFBFCCF-D05D-43A3-A671-06B8768F2B08}" type="sibTrans" cxnId="{BD3F4127-9E85-48D2-8BEB-8CA81153CA0D}">
      <dgm:prSet/>
      <dgm:spPr/>
      <dgm:t>
        <a:bodyPr/>
        <a:lstStyle/>
        <a:p>
          <a:endParaRPr lang="zh-CN" altLang="en-US"/>
        </a:p>
      </dgm:t>
    </dgm:pt>
    <dgm:pt modelId="{473EACA2-CB87-4DAC-823D-FF73FF06E051}">
      <dgm:prSet/>
      <dgm:spPr/>
      <dgm:t>
        <a:bodyPr/>
        <a:lstStyle/>
        <a:p>
          <a:pPr rtl="0"/>
          <a:r>
            <a:rPr lang="en-US" b="1" dirty="0" smtClean="0">
              <a:solidFill>
                <a:srgbClr val="FFFF00"/>
              </a:solidFill>
            </a:rPr>
            <a:t>Conclusion</a:t>
          </a:r>
        </a:p>
      </dgm:t>
    </dgm:pt>
    <dgm:pt modelId="{031797FF-9C51-4088-901D-E546F126505F}" type="parTrans" cxnId="{2DF09041-DF8A-48BC-B68B-9718D04AA292}">
      <dgm:prSet/>
      <dgm:spPr/>
      <dgm:t>
        <a:bodyPr/>
        <a:lstStyle/>
        <a:p>
          <a:endParaRPr lang="zh-CN" altLang="en-US"/>
        </a:p>
      </dgm:t>
    </dgm:pt>
    <dgm:pt modelId="{2D7F9077-D6B9-42B7-ACCF-4383B3B11023}" type="sibTrans" cxnId="{2DF09041-DF8A-48BC-B68B-9718D04AA292}">
      <dgm:prSet/>
      <dgm:spPr/>
      <dgm:t>
        <a:bodyPr/>
        <a:lstStyle/>
        <a:p>
          <a:endParaRPr lang="zh-CN" altLang="en-US"/>
        </a:p>
      </dgm:t>
    </dgm:pt>
    <dgm:pt modelId="{AAA9A651-D412-47A1-944F-FCF19F5F8C14}" type="pres">
      <dgm:prSet presAssocID="{067C8764-B6B8-427C-9252-17D8CE94DFAD}" presName="linear" presStyleCnt="0">
        <dgm:presLayoutVars>
          <dgm:animLvl val="lvl"/>
          <dgm:resizeHandles val="exact"/>
        </dgm:presLayoutVars>
      </dgm:prSet>
      <dgm:spPr/>
      <dgm:t>
        <a:bodyPr/>
        <a:lstStyle/>
        <a:p>
          <a:endParaRPr lang="zh-CN" altLang="en-US"/>
        </a:p>
      </dgm:t>
    </dgm:pt>
    <dgm:pt modelId="{D837E560-0471-4CF0-8781-C59E87D8A4E5}" type="pres">
      <dgm:prSet presAssocID="{5CAF51F6-DFFF-4FCD-B5B1-88C6EEA7F543}" presName="parentText" presStyleLbl="node1" presStyleIdx="0" presStyleCnt="6">
        <dgm:presLayoutVars>
          <dgm:chMax val="0"/>
          <dgm:bulletEnabled val="1"/>
        </dgm:presLayoutVars>
      </dgm:prSet>
      <dgm:spPr/>
      <dgm:t>
        <a:bodyPr/>
        <a:lstStyle/>
        <a:p>
          <a:endParaRPr lang="zh-CN" altLang="en-US"/>
        </a:p>
      </dgm:t>
    </dgm:pt>
    <dgm:pt modelId="{396FB80A-FE98-4404-A890-035FA779F302}" type="pres">
      <dgm:prSet presAssocID="{28AF119D-A2FF-4B56-8C2D-F3A9D9122BF0}" presName="spacer" presStyleCnt="0"/>
      <dgm:spPr/>
    </dgm:pt>
    <dgm:pt modelId="{50A4CCD8-095B-4F35-8F2E-4795546FC940}" type="pres">
      <dgm:prSet presAssocID="{405B6998-8706-4061-9E54-22A66B8E4CEF}" presName="parentText" presStyleLbl="node1" presStyleIdx="1" presStyleCnt="6">
        <dgm:presLayoutVars>
          <dgm:chMax val="0"/>
          <dgm:bulletEnabled val="1"/>
        </dgm:presLayoutVars>
      </dgm:prSet>
      <dgm:spPr/>
      <dgm:t>
        <a:bodyPr/>
        <a:lstStyle/>
        <a:p>
          <a:endParaRPr lang="zh-CN" altLang="en-US"/>
        </a:p>
      </dgm:t>
    </dgm:pt>
    <dgm:pt modelId="{7B94E231-602E-4B6C-9A7E-32DFA510461C}" type="pres">
      <dgm:prSet presAssocID="{22676F58-76AD-49C2-8B1C-3B36C35A2951}" presName="spacer" presStyleCnt="0"/>
      <dgm:spPr/>
    </dgm:pt>
    <dgm:pt modelId="{45369B6D-90E8-4A46-A757-9D1D84ED287F}" type="pres">
      <dgm:prSet presAssocID="{98E19ADD-3C8A-4B26-B818-180308D6F63F}" presName="parentText" presStyleLbl="node1" presStyleIdx="2" presStyleCnt="6">
        <dgm:presLayoutVars>
          <dgm:chMax val="0"/>
          <dgm:bulletEnabled val="1"/>
        </dgm:presLayoutVars>
      </dgm:prSet>
      <dgm:spPr/>
      <dgm:t>
        <a:bodyPr/>
        <a:lstStyle/>
        <a:p>
          <a:endParaRPr lang="zh-CN" altLang="en-US"/>
        </a:p>
      </dgm:t>
    </dgm:pt>
    <dgm:pt modelId="{ECA92E2F-4B59-4EC0-8090-6AF2528BF85E}" type="pres">
      <dgm:prSet presAssocID="{75EDA9DA-5EFF-47C4-99C0-39762937EB6F}" presName="spacer" presStyleCnt="0"/>
      <dgm:spPr/>
    </dgm:pt>
    <dgm:pt modelId="{1C30AF7D-7EBF-4B57-B4BD-3D298D47894E}" type="pres">
      <dgm:prSet presAssocID="{2C79600D-DDA0-445D-AC9F-E7F8D9D83004}" presName="parentText" presStyleLbl="node1" presStyleIdx="3" presStyleCnt="6">
        <dgm:presLayoutVars>
          <dgm:chMax val="0"/>
          <dgm:bulletEnabled val="1"/>
        </dgm:presLayoutVars>
      </dgm:prSet>
      <dgm:spPr/>
      <dgm:t>
        <a:bodyPr/>
        <a:lstStyle/>
        <a:p>
          <a:endParaRPr lang="zh-CN" altLang="en-US"/>
        </a:p>
      </dgm:t>
    </dgm:pt>
    <dgm:pt modelId="{241D490F-1D6F-4BE1-A059-C425A7111DB8}" type="pres">
      <dgm:prSet presAssocID="{AADE5E27-EE82-4422-8DA7-2174D00D31A1}" presName="spacer" presStyleCnt="0"/>
      <dgm:spPr/>
    </dgm:pt>
    <dgm:pt modelId="{44A38855-B1CE-4D04-A431-12342A636358}" type="pres">
      <dgm:prSet presAssocID="{F039EF47-C371-4BAA-A36C-9D9C7FF87AFF}" presName="parentText" presStyleLbl="node1" presStyleIdx="4" presStyleCnt="6">
        <dgm:presLayoutVars>
          <dgm:chMax val="0"/>
          <dgm:bulletEnabled val="1"/>
        </dgm:presLayoutVars>
      </dgm:prSet>
      <dgm:spPr/>
      <dgm:t>
        <a:bodyPr/>
        <a:lstStyle/>
        <a:p>
          <a:endParaRPr lang="zh-CN" altLang="en-US"/>
        </a:p>
      </dgm:t>
    </dgm:pt>
    <dgm:pt modelId="{0B5DA1E7-F1AE-4FDE-AE14-E3A69FB9E03E}" type="pres">
      <dgm:prSet presAssocID="{1AFBFCCF-D05D-43A3-A671-06B8768F2B08}" presName="spacer" presStyleCnt="0"/>
      <dgm:spPr/>
    </dgm:pt>
    <dgm:pt modelId="{C0B6A0AB-B60A-4189-B4D8-D3CB4B470D76}" type="pres">
      <dgm:prSet presAssocID="{473EACA2-CB87-4DAC-823D-FF73FF06E051}" presName="parentText" presStyleLbl="node1" presStyleIdx="5" presStyleCnt="6">
        <dgm:presLayoutVars>
          <dgm:chMax val="0"/>
          <dgm:bulletEnabled val="1"/>
        </dgm:presLayoutVars>
      </dgm:prSet>
      <dgm:spPr/>
      <dgm:t>
        <a:bodyPr/>
        <a:lstStyle/>
        <a:p>
          <a:endParaRPr lang="zh-CN" altLang="en-US"/>
        </a:p>
      </dgm:t>
    </dgm:pt>
  </dgm:ptLst>
  <dgm:cxnLst>
    <dgm:cxn modelId="{15259FD1-8E0E-433A-B948-AF7768959472}" type="presOf" srcId="{067C8764-B6B8-427C-9252-17D8CE94DFAD}" destId="{AAA9A651-D412-47A1-944F-FCF19F5F8C14}" srcOrd="0" destOrd="0" presId="urn:microsoft.com/office/officeart/2005/8/layout/vList2"/>
    <dgm:cxn modelId="{E25332A0-C709-4DA9-B51B-85CCE9D9CB3A}" srcId="{067C8764-B6B8-427C-9252-17D8CE94DFAD}" destId="{2C79600D-DDA0-445D-AC9F-E7F8D9D83004}" srcOrd="3" destOrd="0" parTransId="{85DE6216-C23E-48E6-BC89-14949F282E83}" sibTransId="{AADE5E27-EE82-4422-8DA7-2174D00D31A1}"/>
    <dgm:cxn modelId="{DBF2FEDD-BAB5-41CE-91F7-66757DB44245}" type="presOf" srcId="{98E19ADD-3C8A-4B26-B818-180308D6F63F}" destId="{45369B6D-90E8-4A46-A757-9D1D84ED287F}" srcOrd="0" destOrd="0" presId="urn:microsoft.com/office/officeart/2005/8/layout/vList2"/>
    <dgm:cxn modelId="{1E4CBABC-363E-4FD5-87A9-7F952AE87625}" type="presOf" srcId="{405B6998-8706-4061-9E54-22A66B8E4CEF}" destId="{50A4CCD8-095B-4F35-8F2E-4795546FC940}" srcOrd="0" destOrd="0" presId="urn:microsoft.com/office/officeart/2005/8/layout/vList2"/>
    <dgm:cxn modelId="{4843EF75-0447-442D-8D28-D4719A9081A2}" type="presOf" srcId="{473EACA2-CB87-4DAC-823D-FF73FF06E051}" destId="{C0B6A0AB-B60A-4189-B4D8-D3CB4B470D76}" srcOrd="0" destOrd="0" presId="urn:microsoft.com/office/officeart/2005/8/layout/vList2"/>
    <dgm:cxn modelId="{97DD5C8D-BFC6-4297-8DE9-1B6DAF4968CB}" srcId="{067C8764-B6B8-427C-9252-17D8CE94DFAD}" destId="{98E19ADD-3C8A-4B26-B818-180308D6F63F}" srcOrd="2" destOrd="0" parTransId="{02A24B92-6CA5-426B-B94B-9EC3B7CFDA0D}" sibTransId="{75EDA9DA-5EFF-47C4-99C0-39762937EB6F}"/>
    <dgm:cxn modelId="{BD3F4127-9E85-48D2-8BEB-8CA81153CA0D}" srcId="{067C8764-B6B8-427C-9252-17D8CE94DFAD}" destId="{F039EF47-C371-4BAA-A36C-9D9C7FF87AFF}" srcOrd="4" destOrd="0" parTransId="{A90D4012-02F8-4773-B546-BB1B6AEEF454}" sibTransId="{1AFBFCCF-D05D-43A3-A671-06B8768F2B08}"/>
    <dgm:cxn modelId="{3DC43004-2950-4282-96AE-93C13B88EED7}" srcId="{067C8764-B6B8-427C-9252-17D8CE94DFAD}" destId="{405B6998-8706-4061-9E54-22A66B8E4CEF}" srcOrd="1" destOrd="0" parTransId="{8CE386FB-CB0D-4141-8B5B-3EC5A58259DF}" sibTransId="{22676F58-76AD-49C2-8B1C-3B36C35A2951}"/>
    <dgm:cxn modelId="{2DF09041-DF8A-48BC-B68B-9718D04AA292}" srcId="{067C8764-B6B8-427C-9252-17D8CE94DFAD}" destId="{473EACA2-CB87-4DAC-823D-FF73FF06E051}" srcOrd="5" destOrd="0" parTransId="{031797FF-9C51-4088-901D-E546F126505F}" sibTransId="{2D7F9077-D6B9-42B7-ACCF-4383B3B11023}"/>
    <dgm:cxn modelId="{DEF17B14-9456-4E09-9895-2673BD7D4DAF}" srcId="{067C8764-B6B8-427C-9252-17D8CE94DFAD}" destId="{5CAF51F6-DFFF-4FCD-B5B1-88C6EEA7F543}" srcOrd="0" destOrd="0" parTransId="{A0C19005-314F-4EEB-9276-1D0F696561A1}" sibTransId="{28AF119D-A2FF-4B56-8C2D-F3A9D9122BF0}"/>
    <dgm:cxn modelId="{82B14DDE-5229-404E-9BFA-B5594716BDE6}" type="presOf" srcId="{2C79600D-DDA0-445D-AC9F-E7F8D9D83004}" destId="{1C30AF7D-7EBF-4B57-B4BD-3D298D47894E}" srcOrd="0" destOrd="0" presId="urn:microsoft.com/office/officeart/2005/8/layout/vList2"/>
    <dgm:cxn modelId="{201407E4-BA43-4F99-A408-8BA45DA7F204}" type="presOf" srcId="{F039EF47-C371-4BAA-A36C-9D9C7FF87AFF}" destId="{44A38855-B1CE-4D04-A431-12342A636358}" srcOrd="0" destOrd="0" presId="urn:microsoft.com/office/officeart/2005/8/layout/vList2"/>
    <dgm:cxn modelId="{3376B9DA-BD77-406A-9B57-0B26B018586A}" type="presOf" srcId="{5CAF51F6-DFFF-4FCD-B5B1-88C6EEA7F543}" destId="{D837E560-0471-4CF0-8781-C59E87D8A4E5}" srcOrd="0" destOrd="0" presId="urn:microsoft.com/office/officeart/2005/8/layout/vList2"/>
    <dgm:cxn modelId="{BB8B807B-6EB1-41EF-8F32-CDE7F7DD2FA4}" type="presParOf" srcId="{AAA9A651-D412-47A1-944F-FCF19F5F8C14}" destId="{D837E560-0471-4CF0-8781-C59E87D8A4E5}" srcOrd="0" destOrd="0" presId="urn:microsoft.com/office/officeart/2005/8/layout/vList2"/>
    <dgm:cxn modelId="{599C4B72-746F-49D9-AAAB-626E21408BAB}" type="presParOf" srcId="{AAA9A651-D412-47A1-944F-FCF19F5F8C14}" destId="{396FB80A-FE98-4404-A890-035FA779F302}" srcOrd="1" destOrd="0" presId="urn:microsoft.com/office/officeart/2005/8/layout/vList2"/>
    <dgm:cxn modelId="{A7721FDE-E9BA-4EB6-884C-DAAA48F2E6B8}" type="presParOf" srcId="{AAA9A651-D412-47A1-944F-FCF19F5F8C14}" destId="{50A4CCD8-095B-4F35-8F2E-4795546FC940}" srcOrd="2" destOrd="0" presId="urn:microsoft.com/office/officeart/2005/8/layout/vList2"/>
    <dgm:cxn modelId="{D95D050A-2061-4529-89EE-053D298A49CA}" type="presParOf" srcId="{AAA9A651-D412-47A1-944F-FCF19F5F8C14}" destId="{7B94E231-602E-4B6C-9A7E-32DFA510461C}" srcOrd="3" destOrd="0" presId="urn:microsoft.com/office/officeart/2005/8/layout/vList2"/>
    <dgm:cxn modelId="{68FAF9A7-C5CE-45B1-AA5E-3488A4A769A8}" type="presParOf" srcId="{AAA9A651-D412-47A1-944F-FCF19F5F8C14}" destId="{45369B6D-90E8-4A46-A757-9D1D84ED287F}" srcOrd="4" destOrd="0" presId="urn:microsoft.com/office/officeart/2005/8/layout/vList2"/>
    <dgm:cxn modelId="{A35FE4CF-2B83-4A32-AFC1-B6BAD930C6B6}" type="presParOf" srcId="{AAA9A651-D412-47A1-944F-FCF19F5F8C14}" destId="{ECA92E2F-4B59-4EC0-8090-6AF2528BF85E}" srcOrd="5" destOrd="0" presId="urn:microsoft.com/office/officeart/2005/8/layout/vList2"/>
    <dgm:cxn modelId="{4093AF19-2FB6-4587-9CF6-9560DCA470A1}" type="presParOf" srcId="{AAA9A651-D412-47A1-944F-FCF19F5F8C14}" destId="{1C30AF7D-7EBF-4B57-B4BD-3D298D47894E}" srcOrd="6" destOrd="0" presId="urn:microsoft.com/office/officeart/2005/8/layout/vList2"/>
    <dgm:cxn modelId="{3FC837E9-32DD-43EE-B652-258573B4098B}" type="presParOf" srcId="{AAA9A651-D412-47A1-944F-FCF19F5F8C14}" destId="{241D490F-1D6F-4BE1-A059-C425A7111DB8}" srcOrd="7" destOrd="0" presId="urn:microsoft.com/office/officeart/2005/8/layout/vList2"/>
    <dgm:cxn modelId="{BE6D301E-5B90-4BA0-930E-B4AE606A5044}" type="presParOf" srcId="{AAA9A651-D412-47A1-944F-FCF19F5F8C14}" destId="{44A38855-B1CE-4D04-A431-12342A636358}" srcOrd="8" destOrd="0" presId="urn:microsoft.com/office/officeart/2005/8/layout/vList2"/>
    <dgm:cxn modelId="{D0EFA171-2EBF-447D-8F0F-59DDA182BBB0}" type="presParOf" srcId="{AAA9A651-D412-47A1-944F-FCF19F5F8C14}" destId="{0B5DA1E7-F1AE-4FDE-AE14-E3A69FB9E03E}" srcOrd="9" destOrd="0" presId="urn:microsoft.com/office/officeart/2005/8/layout/vList2"/>
    <dgm:cxn modelId="{89C4BCDD-2C61-4839-B8B2-E92217C91717}" type="presParOf" srcId="{AAA9A651-D412-47A1-944F-FCF19F5F8C14}" destId="{C0B6A0AB-B60A-4189-B4D8-D3CB4B470D7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E560-0471-4CF0-8781-C59E87D8A4E5}">
      <dsp:nvSpPr>
        <dsp:cNvPr id="0" name=""/>
        <dsp:cNvSpPr/>
      </dsp:nvSpPr>
      <dsp:spPr>
        <a:xfrm>
          <a:off x="0" y="19589"/>
          <a:ext cx="7858180" cy="655200"/>
        </a:xfrm>
        <a:prstGeom prst="roundRect">
          <a:avLst/>
        </a:prstGeom>
        <a:gradFill rotWithShape="0">
          <a:gsLst>
            <a:gs pos="0">
              <a:schemeClr val="accent2"/>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E8E820"/>
              </a:solidFill>
            </a:rPr>
            <a:t>Introduction</a:t>
          </a:r>
          <a:endParaRPr lang="zh-CN" sz="2800" kern="1200" dirty="0">
            <a:solidFill>
              <a:srgbClr val="E8E820"/>
            </a:solidFill>
          </a:endParaRPr>
        </a:p>
      </dsp:txBody>
      <dsp:txXfrm>
        <a:off x="31984" y="51573"/>
        <a:ext cx="7794212" cy="591232"/>
      </dsp:txXfrm>
    </dsp:sp>
    <dsp:sp modelId="{50A4CCD8-095B-4F35-8F2E-4795546FC940}">
      <dsp:nvSpPr>
        <dsp:cNvPr id="0" name=""/>
        <dsp:cNvSpPr/>
      </dsp:nvSpPr>
      <dsp:spPr>
        <a:xfrm>
          <a:off x="0" y="755429"/>
          <a:ext cx="7858180" cy="65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E8E820"/>
              </a:solidFill>
            </a:rPr>
            <a:t>New design trends for oil tankers</a:t>
          </a:r>
          <a:endParaRPr lang="zh-CN" sz="2800" b="1" kern="1200" dirty="0" smtClean="0">
            <a:solidFill>
              <a:srgbClr val="E8E820"/>
            </a:solidFill>
          </a:endParaRPr>
        </a:p>
      </dsp:txBody>
      <dsp:txXfrm>
        <a:off x="31984" y="787413"/>
        <a:ext cx="7794212" cy="591232"/>
      </dsp:txXfrm>
    </dsp:sp>
    <dsp:sp modelId="{45369B6D-90E8-4A46-A757-9D1D84ED287F}">
      <dsp:nvSpPr>
        <dsp:cNvPr id="0" name=""/>
        <dsp:cNvSpPr/>
      </dsp:nvSpPr>
      <dsp:spPr>
        <a:xfrm>
          <a:off x="0" y="1491269"/>
          <a:ext cx="7858180" cy="65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E8E820"/>
              </a:solidFill>
            </a:rPr>
            <a:t>Prescriptive calculation for </a:t>
          </a:r>
          <a:r>
            <a:rPr lang="en-US" sz="2800" b="1" kern="1200" dirty="0" err="1" smtClean="0">
              <a:solidFill>
                <a:srgbClr val="E8E820"/>
              </a:solidFill>
            </a:rPr>
            <a:t>Aframax</a:t>
          </a:r>
          <a:r>
            <a:rPr lang="en-US" sz="2800" b="1" kern="1200" dirty="0" smtClean="0">
              <a:solidFill>
                <a:srgbClr val="E8E820"/>
              </a:solidFill>
            </a:rPr>
            <a:t> tanker</a:t>
          </a:r>
          <a:endParaRPr lang="zh-CN" sz="2800" b="1" kern="1200" dirty="0" smtClean="0">
            <a:solidFill>
              <a:srgbClr val="E8E820"/>
            </a:solidFill>
          </a:endParaRPr>
        </a:p>
      </dsp:txBody>
      <dsp:txXfrm>
        <a:off x="31984" y="1523253"/>
        <a:ext cx="7794212" cy="591232"/>
      </dsp:txXfrm>
    </dsp:sp>
    <dsp:sp modelId="{1C30AF7D-7EBF-4B57-B4BD-3D298D47894E}">
      <dsp:nvSpPr>
        <dsp:cNvPr id="0" name=""/>
        <dsp:cNvSpPr/>
      </dsp:nvSpPr>
      <dsp:spPr>
        <a:xfrm>
          <a:off x="0" y="2227109"/>
          <a:ext cx="7858180" cy="65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E8E820"/>
              </a:solidFill>
            </a:rPr>
            <a:t>Direct strength analysis for </a:t>
          </a:r>
          <a:r>
            <a:rPr lang="en-US" sz="2800" b="1" kern="1200" dirty="0" err="1" smtClean="0">
              <a:solidFill>
                <a:srgbClr val="E8E820"/>
              </a:solidFill>
            </a:rPr>
            <a:t>Aframax</a:t>
          </a:r>
          <a:r>
            <a:rPr lang="en-US" sz="2800" b="1" kern="1200" dirty="0" smtClean="0">
              <a:solidFill>
                <a:srgbClr val="E8E820"/>
              </a:solidFill>
            </a:rPr>
            <a:t> tanker</a:t>
          </a:r>
          <a:endParaRPr lang="zh-CN" sz="2800" b="1" kern="1200" dirty="0" smtClean="0">
            <a:solidFill>
              <a:srgbClr val="E8E820"/>
            </a:solidFill>
          </a:endParaRPr>
        </a:p>
      </dsp:txBody>
      <dsp:txXfrm>
        <a:off x="31984" y="2259093"/>
        <a:ext cx="7794212" cy="591232"/>
      </dsp:txXfrm>
    </dsp:sp>
    <dsp:sp modelId="{44A38855-B1CE-4D04-A431-12342A636358}">
      <dsp:nvSpPr>
        <dsp:cNvPr id="0" name=""/>
        <dsp:cNvSpPr/>
      </dsp:nvSpPr>
      <dsp:spPr>
        <a:xfrm>
          <a:off x="0" y="2962949"/>
          <a:ext cx="7858180" cy="65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E8E820"/>
              </a:solidFill>
            </a:rPr>
            <a:t>Items to be discussed</a:t>
          </a:r>
          <a:endParaRPr lang="zh-CN" sz="2800" b="1" kern="1200" dirty="0" smtClean="0">
            <a:solidFill>
              <a:srgbClr val="E8E820"/>
            </a:solidFill>
          </a:endParaRPr>
        </a:p>
      </dsp:txBody>
      <dsp:txXfrm>
        <a:off x="31984" y="2994933"/>
        <a:ext cx="7794212" cy="591232"/>
      </dsp:txXfrm>
    </dsp:sp>
    <dsp:sp modelId="{C0B6A0AB-B60A-4189-B4D8-D3CB4B470D76}">
      <dsp:nvSpPr>
        <dsp:cNvPr id="0" name=""/>
        <dsp:cNvSpPr/>
      </dsp:nvSpPr>
      <dsp:spPr>
        <a:xfrm>
          <a:off x="0" y="3698789"/>
          <a:ext cx="7858180" cy="65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FFFF00"/>
              </a:solidFill>
            </a:rPr>
            <a:t>Conclusion</a:t>
          </a:r>
        </a:p>
      </dsp:txBody>
      <dsp:txXfrm>
        <a:off x="31984" y="3730773"/>
        <a:ext cx="7794212"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4288"/>
            <a:ext cx="2946401"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76288">
              <a:defRPr sz="1200" b="0"/>
            </a:lvl1pPr>
          </a:lstStyle>
          <a:p>
            <a:endParaRPr lang="en-US" altLang="zh-CN"/>
          </a:p>
        </p:txBody>
      </p:sp>
      <p:sp>
        <p:nvSpPr>
          <p:cNvPr id="3075" name="Rectangle 3"/>
          <p:cNvSpPr>
            <a:spLocks noGrp="1" noChangeArrowheads="1"/>
          </p:cNvSpPr>
          <p:nvPr>
            <p:ph type="dt" sz="quarter" idx="1"/>
          </p:nvPr>
        </p:nvSpPr>
        <p:spPr bwMode="auto">
          <a:xfrm>
            <a:off x="3852863" y="14288"/>
            <a:ext cx="2946400"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76288">
              <a:defRPr sz="1200" b="0"/>
            </a:lvl1pPr>
          </a:lstStyle>
          <a:p>
            <a:endParaRPr lang="en-US" altLang="zh-CN"/>
          </a:p>
        </p:txBody>
      </p:sp>
      <p:sp>
        <p:nvSpPr>
          <p:cNvPr id="3076" name="Rectangle 4"/>
          <p:cNvSpPr>
            <a:spLocks noGrp="1" noChangeArrowheads="1"/>
          </p:cNvSpPr>
          <p:nvPr>
            <p:ph type="ftr" sz="quarter" idx="2"/>
          </p:nvPr>
        </p:nvSpPr>
        <p:spPr bwMode="auto">
          <a:xfrm>
            <a:off x="-1588" y="9451975"/>
            <a:ext cx="2946401"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76288">
              <a:defRPr sz="1200" b="0"/>
            </a:lvl1pPr>
          </a:lstStyle>
          <a:p>
            <a:endParaRPr lang="en-US" altLang="zh-CN"/>
          </a:p>
        </p:txBody>
      </p:sp>
      <p:sp>
        <p:nvSpPr>
          <p:cNvPr id="3077" name="Rectangle 5"/>
          <p:cNvSpPr>
            <a:spLocks noGrp="1" noChangeArrowheads="1"/>
          </p:cNvSpPr>
          <p:nvPr>
            <p:ph type="sldNum" sz="quarter" idx="3"/>
          </p:nvPr>
        </p:nvSpPr>
        <p:spPr bwMode="auto">
          <a:xfrm>
            <a:off x="3852863" y="9451975"/>
            <a:ext cx="29464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76288">
              <a:defRPr sz="1000" b="0" i="1"/>
            </a:lvl1pPr>
          </a:lstStyle>
          <a:p>
            <a:fld id="{61D6E9F8-366B-45DA-80CF-1306CE44CB12}" type="slidenum">
              <a:rPr lang="en-US" altLang="zh-CN"/>
              <a:pPr/>
              <a:t>‹#›</a:t>
            </a:fld>
            <a:endParaRPr lang="en-US" altLang="zh-CN"/>
          </a:p>
        </p:txBody>
      </p:sp>
    </p:spTree>
    <p:extLst>
      <p:ext uri="{BB962C8B-B14F-4D97-AF65-F5344CB8AC3E}">
        <p14:creationId xmlns:p14="http://schemas.microsoft.com/office/powerpoint/2010/main" val="397943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4288"/>
            <a:ext cx="2946401"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76288">
              <a:lnSpc>
                <a:spcPct val="100000"/>
              </a:lnSpc>
              <a:defRPr sz="1200" b="0"/>
            </a:lvl1pPr>
          </a:lstStyle>
          <a:p>
            <a:endParaRPr lang="en-US" altLang="zh-CN"/>
          </a:p>
        </p:txBody>
      </p:sp>
      <p:sp>
        <p:nvSpPr>
          <p:cNvPr id="2051" name="Rectangle 3"/>
          <p:cNvSpPr>
            <a:spLocks noGrp="1" noChangeArrowheads="1"/>
          </p:cNvSpPr>
          <p:nvPr>
            <p:ph type="dt" idx="1"/>
          </p:nvPr>
        </p:nvSpPr>
        <p:spPr bwMode="auto">
          <a:xfrm>
            <a:off x="3852863" y="14288"/>
            <a:ext cx="2946400"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76288">
              <a:lnSpc>
                <a:spcPct val="100000"/>
              </a:lnSpc>
              <a:defRPr sz="1200" b="0"/>
            </a:lvl1pPr>
          </a:lstStyle>
          <a:p>
            <a:endParaRPr lang="en-US" altLang="zh-CN"/>
          </a:p>
        </p:txBody>
      </p:sp>
      <p:sp>
        <p:nvSpPr>
          <p:cNvPr id="2052" name="Rectangle 4"/>
          <p:cNvSpPr>
            <a:spLocks noGrp="1" noChangeArrowheads="1"/>
          </p:cNvSpPr>
          <p:nvPr>
            <p:ph type="ftr" sz="quarter" idx="4"/>
          </p:nvPr>
        </p:nvSpPr>
        <p:spPr bwMode="auto">
          <a:xfrm>
            <a:off x="-1588" y="9451975"/>
            <a:ext cx="2946401"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76288">
              <a:lnSpc>
                <a:spcPct val="100000"/>
              </a:lnSpc>
              <a:defRPr sz="1200" b="0"/>
            </a:lvl1pPr>
          </a:lstStyle>
          <a:p>
            <a:endParaRPr lang="en-US" altLang="zh-CN"/>
          </a:p>
        </p:txBody>
      </p:sp>
      <p:sp>
        <p:nvSpPr>
          <p:cNvPr id="2053" name="Rectangle 5"/>
          <p:cNvSpPr>
            <a:spLocks noGrp="1" noChangeArrowheads="1"/>
          </p:cNvSpPr>
          <p:nvPr>
            <p:ph type="sldNum" sz="quarter" idx="5"/>
          </p:nvPr>
        </p:nvSpPr>
        <p:spPr bwMode="auto">
          <a:xfrm>
            <a:off x="3852863" y="9451975"/>
            <a:ext cx="29464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76288">
              <a:lnSpc>
                <a:spcPct val="100000"/>
              </a:lnSpc>
              <a:defRPr sz="1000" b="0" i="1">
                <a:latin typeface="Times New Roman" pitchFamily="18" charset="0"/>
              </a:defRPr>
            </a:lvl1pPr>
          </a:lstStyle>
          <a:p>
            <a:fld id="{66D46DBA-9B0F-419E-87EF-B6202AC46BFF}" type="slidenum">
              <a:rPr lang="en-US" altLang="zh-CN"/>
              <a:pPr/>
              <a:t>‹#›</a:t>
            </a:fld>
            <a:endParaRPr lang="en-US" altLang="zh-CN"/>
          </a:p>
        </p:txBody>
      </p:sp>
      <p:sp>
        <p:nvSpPr>
          <p:cNvPr id="2054" name="Rectangle 6"/>
          <p:cNvSpPr>
            <a:spLocks noGrp="1" noRot="1" noChangeAspect="1" noChangeArrowheads="1" noTextEdit="1"/>
          </p:cNvSpPr>
          <p:nvPr>
            <p:ph type="sldImg" idx="2"/>
          </p:nvPr>
        </p:nvSpPr>
        <p:spPr bwMode="auto">
          <a:xfrm>
            <a:off x="1092200" y="752475"/>
            <a:ext cx="4625975" cy="3470275"/>
          </a:xfrm>
          <a:prstGeom prst="rect">
            <a:avLst/>
          </a:prstGeom>
          <a:noFill/>
          <a:ln w="9525">
            <a:noFill/>
            <a:miter lim="800000"/>
            <a:headEnd/>
            <a:tailEnd/>
          </a:ln>
          <a:effectLst/>
        </p:spPr>
      </p:sp>
    </p:spTree>
    <p:extLst>
      <p:ext uri="{BB962C8B-B14F-4D97-AF65-F5344CB8AC3E}">
        <p14:creationId xmlns:p14="http://schemas.microsoft.com/office/powerpoint/2010/main" val="3583358016"/>
      </p:ext>
    </p:extLst>
  </p:cSld>
  <p:clrMap bg1="lt1" tx1="dk1" bg2="lt2" tx2="dk2" accent1="accent1" accent2="accent2" accent3="accent3" accent4="accent4" accent5="accent5" accent6="accent6" hlink="hlink" folHlink="folHlink"/>
  <p:notesStyle>
    <a:lvl1pPr algn="l" defTabSz="762000" rtl="0" fontAlgn="base">
      <a:lnSpc>
        <a:spcPct val="90000"/>
      </a:lnSpc>
      <a:spcBef>
        <a:spcPct val="40000"/>
      </a:spcBef>
      <a:spcAft>
        <a:spcPct val="0"/>
      </a:spcAft>
      <a:defRPr sz="1200" kern="1200">
        <a:solidFill>
          <a:schemeClr val="tx1"/>
        </a:solidFill>
        <a:latin typeface="Arial" pitchFamily="34" charset="0"/>
        <a:ea typeface="宋体" pitchFamily="2" charset="-122"/>
        <a:cs typeface="+mn-cs"/>
      </a:defRPr>
    </a:lvl1pPr>
    <a:lvl2pPr marL="457200" algn="l" defTabSz="762000" rtl="0" fontAlgn="base">
      <a:lnSpc>
        <a:spcPct val="90000"/>
      </a:lnSpc>
      <a:spcBef>
        <a:spcPct val="40000"/>
      </a:spcBef>
      <a:spcAft>
        <a:spcPct val="0"/>
      </a:spcAft>
      <a:defRPr sz="1200" kern="1200">
        <a:solidFill>
          <a:schemeClr val="tx1"/>
        </a:solidFill>
        <a:latin typeface="Arial" pitchFamily="34" charset="0"/>
        <a:ea typeface="宋体" pitchFamily="2" charset="-122"/>
        <a:cs typeface="+mn-cs"/>
      </a:defRPr>
    </a:lvl2pPr>
    <a:lvl3pPr marL="914400" algn="l" defTabSz="762000" rtl="0" fontAlgn="base">
      <a:lnSpc>
        <a:spcPct val="90000"/>
      </a:lnSpc>
      <a:spcBef>
        <a:spcPct val="40000"/>
      </a:spcBef>
      <a:spcAft>
        <a:spcPct val="0"/>
      </a:spcAft>
      <a:defRPr sz="1200" kern="1200">
        <a:solidFill>
          <a:schemeClr val="tx1"/>
        </a:solidFill>
        <a:latin typeface="Arial" pitchFamily="34" charset="0"/>
        <a:ea typeface="宋体" pitchFamily="2" charset="-122"/>
        <a:cs typeface="+mn-cs"/>
      </a:defRPr>
    </a:lvl3pPr>
    <a:lvl4pPr marL="1371600" algn="l" defTabSz="762000" rtl="0" fontAlgn="base">
      <a:lnSpc>
        <a:spcPct val="90000"/>
      </a:lnSpc>
      <a:spcBef>
        <a:spcPct val="40000"/>
      </a:spcBef>
      <a:spcAft>
        <a:spcPct val="0"/>
      </a:spcAft>
      <a:defRPr sz="1200" kern="1200">
        <a:solidFill>
          <a:schemeClr val="tx1"/>
        </a:solidFill>
        <a:latin typeface="Arial" pitchFamily="34" charset="0"/>
        <a:ea typeface="宋体" pitchFamily="2" charset="-122"/>
        <a:cs typeface="+mn-cs"/>
      </a:defRPr>
    </a:lvl4pPr>
    <a:lvl5pPr marL="1828800" algn="l" defTabSz="762000" rtl="0" fontAlgn="base">
      <a:lnSpc>
        <a:spcPct val="90000"/>
      </a:lnSpc>
      <a:spcBef>
        <a:spcPct val="4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919163" y="746125"/>
            <a:ext cx="4959350" cy="3719513"/>
          </a:xfrm>
          <a:ln w="12700" cap="flat">
            <a:solidFill>
              <a:srgbClr val="000000"/>
            </a:solidFill>
          </a:ln>
        </p:spPr>
      </p:sp>
      <p:sp>
        <p:nvSpPr>
          <p:cNvPr id="5123" name="Rectangle 3"/>
          <p:cNvSpPr>
            <a:spLocks noGrp="1" noChangeArrowheads="1"/>
          </p:cNvSpPr>
          <p:nvPr>
            <p:ph type="body" idx="1"/>
          </p:nvPr>
        </p:nvSpPr>
        <p:spPr bwMode="auto">
          <a:xfrm>
            <a:off x="681038" y="4716463"/>
            <a:ext cx="5435600" cy="4464050"/>
          </a:xfrm>
          <a:prstGeom prst="rect">
            <a:avLst/>
          </a:prstGeom>
          <a:solidFill>
            <a:srgbClr val="FFFFFF"/>
          </a:solidFill>
          <a:ln w="12700">
            <a:solidFill>
              <a:srgbClr val="000000"/>
            </a:solidFill>
            <a:miter lim="800000"/>
            <a:headEnd/>
            <a:tailEnd/>
          </a:ln>
        </p:spPr>
        <p:txBody>
          <a:bodyPr lIns="92075" tIns="46038" rIns="92075" bIns="46038"/>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pPr marL="0" marR="0" indent="0" algn="l" defTabSz="762000" rtl="0" eaLnBrk="1" fontAlgn="base" latinLnBrk="0" hangingPunct="1">
              <a:lnSpc>
                <a:spcPct val="90000"/>
              </a:lnSpc>
              <a:spcBef>
                <a:spcPct val="40000"/>
              </a:spcBef>
              <a:spcAft>
                <a:spcPct val="0"/>
              </a:spcAft>
              <a:buClrTx/>
              <a:buSzTx/>
              <a:buFontTx/>
              <a:buNone/>
              <a:tabLst/>
              <a:defRPr/>
            </a:pPr>
            <a:r>
              <a:rPr lang="en-US" altLang="zh-CN" sz="1200" dirty="0" smtClean="0"/>
              <a:t>New CSR gives equilibrium method for bending moment correction, but for shear force correction, the method is found to be only applicable for cargo regions not for other areas (including slop tank) because the target of shear forces is only at the location of transverse BHD.</a:t>
            </a:r>
          </a:p>
          <a:p>
            <a:pPr marL="0" marR="0" indent="0" algn="l" defTabSz="762000" rtl="0" eaLnBrk="1" fontAlgn="base" latinLnBrk="0" hangingPunct="1">
              <a:lnSpc>
                <a:spcPct val="90000"/>
              </a:lnSpc>
              <a:spcBef>
                <a:spcPct val="40000"/>
              </a:spcBef>
              <a:spcAft>
                <a:spcPct val="0"/>
              </a:spcAft>
              <a:buClrTx/>
              <a:buSzTx/>
              <a:buFontTx/>
              <a:buNone/>
              <a:tabLst/>
              <a:defRPr/>
            </a:pPr>
            <a:r>
              <a:rPr lang="en-US" altLang="zh-CN" sz="1200" dirty="0" smtClean="0"/>
              <a:t>But: The evaluation areas include </a:t>
            </a:r>
            <a:r>
              <a:rPr lang="en-US" altLang="zh-CN" sz="1200" i="1" dirty="0" smtClean="0"/>
              <a:t>“all hull girder longitudinal structural members aft of forward trans. BHD within the extent of 15% of </a:t>
            </a:r>
            <a:r>
              <a:rPr lang="en-US" altLang="zh-CN" sz="1200" i="1" dirty="0" err="1" smtClean="0"/>
              <a:t>aftmost</a:t>
            </a:r>
            <a:r>
              <a:rPr lang="en-US" altLang="zh-CN" sz="1200" i="1" dirty="0" smtClean="0"/>
              <a:t> cargo hold length excluding slop tanks”</a:t>
            </a:r>
            <a:r>
              <a:rPr lang="en-US" altLang="zh-CN" sz="1200" dirty="0" smtClean="0"/>
              <a:t>. </a:t>
            </a:r>
            <a:r>
              <a:rPr lang="en-US" altLang="zh-CN" sz="1200" kern="1200" dirty="0" smtClean="0">
                <a:solidFill>
                  <a:schemeClr val="tx1"/>
                </a:solidFill>
                <a:effectLst/>
                <a:latin typeface="Arial" pitchFamily="34" charset="0"/>
                <a:ea typeface="宋体" pitchFamily="2" charset="-122"/>
                <a:cs typeface="+mn-cs"/>
              </a:rPr>
              <a:t>It could be found that the adjusted model shear force curves in evaluation area after the forward transverse bulkhead of the machinery space exceed the target shear force curves. So the shear stress of longitudinal bulkheads in engine room may be too conservative. If the </a:t>
            </a:r>
            <a:r>
              <a:rPr lang="en-US" altLang="zh-CN" sz="1200" kern="1200" dirty="0" err="1" smtClean="0">
                <a:solidFill>
                  <a:schemeClr val="tx1"/>
                </a:solidFill>
                <a:effectLst/>
                <a:latin typeface="Arial" pitchFamily="34" charset="0"/>
                <a:ea typeface="宋体" pitchFamily="2" charset="-122"/>
                <a:cs typeface="+mn-cs"/>
              </a:rPr>
              <a:t>aftmost</a:t>
            </a:r>
            <a:r>
              <a:rPr lang="en-US" altLang="zh-CN" sz="1200" kern="1200" dirty="0" smtClean="0">
                <a:solidFill>
                  <a:schemeClr val="tx1"/>
                </a:solidFill>
                <a:effectLst/>
                <a:latin typeface="Arial" pitchFamily="34" charset="0"/>
                <a:ea typeface="宋体" pitchFamily="2" charset="-122"/>
                <a:cs typeface="+mn-cs"/>
              </a:rPr>
              <a:t> cargo hold is much longer, the affective area in engine room will be much larger. For VLCC, this phenomenon is much severer.</a:t>
            </a:r>
            <a:endParaRPr lang="en-US" altLang="zh-CN" sz="1200" dirty="0" smtClean="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24</a:t>
            </a:fld>
            <a:endParaRPr lang="en-US" altLang="zh-CN"/>
          </a:p>
        </p:txBody>
      </p:sp>
    </p:spTree>
    <p:extLst>
      <p:ext uri="{BB962C8B-B14F-4D97-AF65-F5344CB8AC3E}">
        <p14:creationId xmlns:p14="http://schemas.microsoft.com/office/powerpoint/2010/main" val="70537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pPr marL="0" marR="0" indent="0" algn="l" defTabSz="762000" rtl="0" eaLnBrk="1" fontAlgn="base" latinLnBrk="0" hangingPunct="1">
              <a:lnSpc>
                <a:spcPct val="90000"/>
              </a:lnSpc>
              <a:spcBef>
                <a:spcPct val="40000"/>
              </a:spcBef>
              <a:spcAft>
                <a:spcPct val="0"/>
              </a:spcAft>
              <a:buClrTx/>
              <a:buSzTx/>
              <a:buFontTx/>
              <a:buNone/>
              <a:tabLst/>
              <a:defRPr/>
            </a:pPr>
            <a:r>
              <a:rPr lang="en-US" altLang="zh-CN" sz="1200" b="0" i="0" dirty="0" smtClean="0"/>
              <a:t>It is required that “Regardless of size, manholes are to be modeled by removing the appropriate elements” in new CSR.</a:t>
            </a:r>
            <a:r>
              <a:rPr lang="en-US" altLang="zh-CN" sz="1200" b="0" i="0" baseline="0" dirty="0" smtClean="0"/>
              <a:t> </a:t>
            </a:r>
            <a:r>
              <a:rPr lang="en-US" altLang="zh-CN" sz="1200" b="0" i="0" dirty="0" smtClean="0"/>
              <a:t>But </a:t>
            </a:r>
            <a:r>
              <a:rPr lang="en-US" altLang="zh-CN" sz="1200" b="0" i="0" dirty="0" smtClean="0">
                <a:solidFill>
                  <a:srgbClr val="FF0000"/>
                </a:solidFill>
              </a:rPr>
              <a:t>the definition of manhole and what are appropriate elements are not clear</a:t>
            </a:r>
            <a:r>
              <a:rPr lang="en-US" altLang="zh-CN" sz="1200" b="0" i="0" dirty="0" smtClean="0"/>
              <a:t>!</a:t>
            </a:r>
          </a:p>
          <a:p>
            <a:pPr marL="0" marR="0" lvl="1" indent="0" algn="l" defTabSz="762000" rtl="0" eaLnBrk="1" fontAlgn="base" latinLnBrk="0" hangingPunct="1">
              <a:lnSpc>
                <a:spcPct val="90000"/>
              </a:lnSpc>
              <a:spcBef>
                <a:spcPct val="40000"/>
              </a:spcBef>
              <a:spcAft>
                <a:spcPct val="0"/>
              </a:spcAft>
              <a:buClrTx/>
              <a:buSzTx/>
              <a:buFontTx/>
              <a:buNone/>
              <a:tabLst/>
              <a:defRPr/>
            </a:pPr>
            <a:r>
              <a:rPr lang="en-US" altLang="zh-CN" sz="1200" b="0" i="0" dirty="0" smtClean="0">
                <a:solidFill>
                  <a:srgbClr val="FF0000"/>
                </a:solidFill>
              </a:rPr>
              <a:t>There are huge workloads </a:t>
            </a:r>
            <a:r>
              <a:rPr lang="en-US" altLang="zh-CN" sz="1200" b="0" i="0" dirty="0" smtClean="0"/>
              <a:t>to model unclear manholes, especially in fore and aft cargo area; hole arrangement may </a:t>
            </a:r>
            <a:r>
              <a:rPr lang="en-US" altLang="zh-CN" sz="1200" b="0" i="0" dirty="0" smtClean="0">
                <a:solidFill>
                  <a:srgbClr val="FF0000"/>
                </a:solidFill>
              </a:rPr>
              <a:t>be changed frequently during design stage</a:t>
            </a:r>
            <a:r>
              <a:rPr lang="en-US" altLang="zh-CN" sz="1200" b="0" i="0" dirty="0" smtClean="0"/>
              <a:t>.</a:t>
            </a:r>
          </a:p>
          <a:p>
            <a:pPr marL="0" marR="0" lvl="1" indent="0" algn="l" defTabSz="762000" rtl="0" eaLnBrk="1" fontAlgn="base" latinLnBrk="0" hangingPunct="1">
              <a:lnSpc>
                <a:spcPct val="90000"/>
              </a:lnSpc>
              <a:spcBef>
                <a:spcPct val="40000"/>
              </a:spcBef>
              <a:spcAft>
                <a:spcPct val="0"/>
              </a:spcAft>
              <a:buClrTx/>
              <a:buSzTx/>
              <a:buFontTx/>
              <a:buNone/>
              <a:tabLst/>
              <a:defRPr/>
            </a:pPr>
            <a:r>
              <a:rPr lang="en-US" altLang="zh-CN" sz="1200" b="0" i="0" dirty="0" smtClean="0"/>
              <a:t>For FE yield results</a:t>
            </a:r>
            <a:r>
              <a:rPr lang="zh-CN" altLang="en-US" sz="1200" b="0" i="0" dirty="0" smtClean="0"/>
              <a:t>：</a:t>
            </a:r>
            <a:r>
              <a:rPr lang="en-US" altLang="zh-CN" sz="1200" b="0" i="0" dirty="0" smtClean="0"/>
              <a:t>it is found that different methods with corresponding screening procedure for </a:t>
            </a:r>
            <a:r>
              <a:rPr lang="en-US" altLang="zh-CN" sz="1200" b="0" i="0" dirty="0" err="1" smtClean="0"/>
              <a:t>finemesh</a:t>
            </a:r>
            <a:r>
              <a:rPr lang="en-US" altLang="zh-CN" sz="1200" b="0" i="0" dirty="0" smtClean="0"/>
              <a:t> are acceptable and effective. It is </a:t>
            </a:r>
            <a:r>
              <a:rPr lang="en-US" altLang="zh-CN" sz="1200" b="0" i="0" dirty="0" smtClean="0">
                <a:solidFill>
                  <a:srgbClr val="FF0000"/>
                </a:solidFill>
              </a:rPr>
              <a:t>not necessary to model manholes by removing the appropriate elements for FE yield analysis</a:t>
            </a:r>
            <a:r>
              <a:rPr lang="en-US" altLang="zh-CN" sz="1200" b="0" i="0" dirty="0" smtClean="0"/>
              <a:t>. </a:t>
            </a:r>
          </a:p>
          <a:p>
            <a:pPr marL="0" marR="0" lvl="1" indent="0" algn="l" defTabSz="762000" rtl="0" eaLnBrk="1" fontAlgn="base" latinLnBrk="0" hangingPunct="1">
              <a:lnSpc>
                <a:spcPct val="90000"/>
              </a:lnSpc>
              <a:spcBef>
                <a:spcPct val="40000"/>
              </a:spcBef>
              <a:spcAft>
                <a:spcPct val="0"/>
              </a:spcAft>
              <a:buClrTx/>
              <a:buSzTx/>
              <a:buFontTx/>
              <a:buNone/>
              <a:tabLst/>
              <a:defRPr/>
            </a:pPr>
            <a:r>
              <a:rPr lang="en-US" altLang="zh-CN" sz="1200" dirty="0" smtClean="0"/>
              <a:t>For FE buckling results: Only stress based method is used in new CSR for determining reference stresses, which will be sensitively  based on stress. But in CSR-BC, displacement based method is used for buckling check around holes by removing elements. New reduction factors of web plate in way of opening are prescribed in new CSR. But it is found there would be different buckling results by different methods. </a:t>
            </a:r>
          </a:p>
          <a:p>
            <a:pPr marL="0" marR="0" lvl="1" indent="0" algn="l" defTabSz="762000" rtl="0" eaLnBrk="1" fontAlgn="base" latinLnBrk="0" hangingPunct="1">
              <a:lnSpc>
                <a:spcPct val="90000"/>
              </a:lnSpc>
              <a:spcBef>
                <a:spcPct val="40000"/>
              </a:spcBef>
              <a:spcAft>
                <a:spcPct val="0"/>
              </a:spcAft>
              <a:buClrTx/>
              <a:buSzTx/>
              <a:buFontTx/>
              <a:buNone/>
              <a:tabLst/>
              <a:defRPr/>
            </a:pPr>
            <a:r>
              <a:rPr lang="en-US" altLang="zh-CN" sz="1200" dirty="0" smtClean="0"/>
              <a:t>Our</a:t>
            </a:r>
            <a:r>
              <a:rPr lang="en-US" altLang="zh-CN" sz="1200" baseline="0" dirty="0" smtClean="0"/>
              <a:t> suggestion: </a:t>
            </a:r>
            <a:r>
              <a:rPr lang="en-US" altLang="zh-CN" sz="1200" dirty="0" smtClean="0"/>
              <a:t>IACS should determine which modeling method for holes are reasonable for buckling. If FE yield and buckling results are similar by different modeling methods, it is suggested that the modeling method of manholes are based on their sizes, but screening criteria for manholes could be adjusted.</a:t>
            </a:r>
          </a:p>
          <a:p>
            <a:pPr marL="0" marR="0" lvl="1" indent="0" algn="l" defTabSz="762000" rtl="0" eaLnBrk="1" fontAlgn="base" latinLnBrk="0" hangingPunct="1">
              <a:lnSpc>
                <a:spcPct val="90000"/>
              </a:lnSpc>
              <a:spcBef>
                <a:spcPct val="40000"/>
              </a:spcBef>
              <a:spcAft>
                <a:spcPct val="0"/>
              </a:spcAft>
              <a:buClrTx/>
              <a:buSzTx/>
              <a:buFontTx/>
              <a:buNone/>
              <a:tabLst/>
              <a:defRPr/>
            </a:pPr>
            <a:endParaRPr lang="en-US" altLang="zh-CN" sz="1200" dirty="0" smtClean="0"/>
          </a:p>
          <a:p>
            <a:pPr marL="0" marR="0" lvl="1" indent="0" algn="l" defTabSz="762000" rtl="0" eaLnBrk="1" fontAlgn="base" latinLnBrk="0" hangingPunct="1">
              <a:lnSpc>
                <a:spcPct val="90000"/>
              </a:lnSpc>
              <a:spcBef>
                <a:spcPct val="4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25</a:t>
            </a:fld>
            <a:endParaRPr lang="en-US" altLang="zh-CN"/>
          </a:p>
        </p:txBody>
      </p:sp>
    </p:spTree>
    <p:extLst>
      <p:ext uri="{BB962C8B-B14F-4D97-AF65-F5344CB8AC3E}">
        <p14:creationId xmlns:p14="http://schemas.microsoft.com/office/powerpoint/2010/main" val="171324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en-US" altLang="zh-CN" sz="1200" kern="1200" dirty="0" smtClean="0">
                <a:solidFill>
                  <a:schemeClr val="tx1"/>
                </a:solidFill>
                <a:effectLst/>
                <a:latin typeface="Arial" pitchFamily="34" charset="0"/>
                <a:ea typeface="宋体" pitchFamily="2" charset="-122"/>
                <a:cs typeface="+mn-cs"/>
              </a:rPr>
              <a:t>With topological optimization, it is found that the arrangement of inclined strut for bottom floor with long shear span may be effective. MARIC has applied such arrangement in the design of a new </a:t>
            </a:r>
            <a:r>
              <a:rPr lang="en-US" altLang="zh-CN" sz="1200" kern="1200" dirty="0" err="1" smtClean="0">
                <a:solidFill>
                  <a:schemeClr val="tx1"/>
                </a:solidFill>
                <a:effectLst/>
                <a:latin typeface="Arial" pitchFamily="34" charset="0"/>
                <a:ea typeface="宋体" pitchFamily="2" charset="-122"/>
                <a:cs typeface="+mn-cs"/>
              </a:rPr>
              <a:t>Aframax</a:t>
            </a:r>
            <a:r>
              <a:rPr lang="en-US" altLang="zh-CN" sz="1200" kern="1200" dirty="0" smtClean="0">
                <a:solidFill>
                  <a:schemeClr val="tx1"/>
                </a:solidFill>
                <a:effectLst/>
                <a:latin typeface="Arial" pitchFamily="34" charset="0"/>
                <a:ea typeface="宋体" pitchFamily="2" charset="-122"/>
                <a:cs typeface="+mn-cs"/>
              </a:rPr>
              <a:t> </a:t>
            </a:r>
            <a:r>
              <a:rPr lang="en-US" altLang="zh-CN" sz="1200" kern="1200" dirty="0" err="1" smtClean="0">
                <a:solidFill>
                  <a:schemeClr val="tx1"/>
                </a:solidFill>
                <a:effectLst/>
                <a:latin typeface="Arial" pitchFamily="34" charset="0"/>
                <a:ea typeface="宋体" pitchFamily="2" charset="-122"/>
                <a:cs typeface="+mn-cs"/>
              </a:rPr>
              <a:t>tanker.It</a:t>
            </a:r>
            <a:r>
              <a:rPr lang="en-US" altLang="zh-CN" sz="1200" kern="1200" dirty="0" smtClean="0">
                <a:solidFill>
                  <a:schemeClr val="tx1"/>
                </a:solidFill>
                <a:effectLst/>
                <a:latin typeface="Arial" pitchFamily="34" charset="0"/>
                <a:ea typeface="宋体" pitchFamily="2" charset="-122"/>
                <a:cs typeface="+mn-cs"/>
              </a:rPr>
              <a:t> is found that the inclined strut can decrease the high stress at hopper knuckle end of bottom floor (A), but at the same time, the inboard end of bottom floor (C) should be paid more attention, because only the part of bottom floor between location A and location B will be checked in the prescriptive requirement.</a:t>
            </a:r>
          </a:p>
          <a:p>
            <a:r>
              <a:rPr lang="en-US" altLang="zh-CN" sz="1200" kern="1200" dirty="0" smtClean="0">
                <a:solidFill>
                  <a:schemeClr val="tx1"/>
                </a:solidFill>
                <a:effectLst/>
                <a:latin typeface="Arial" pitchFamily="34" charset="0"/>
                <a:ea typeface="宋体" pitchFamily="2" charset="-122"/>
                <a:cs typeface="+mn-cs"/>
              </a:rPr>
              <a:t>From grillage analysis, it could be found that the shear force at location C is at almost the same level of that of location B. From cargo hold analysis, it could be found that the shear stress at location C is even larger that at location B, due to smaller thickness at location C than that at location B. The material at location C is normal steel, and the average shear stress may exceed the permissible shear stress for harbor condition. It is suggested that the shear strength at location C shall be checked in the prescriptive requirement.</a:t>
            </a:r>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26</a:t>
            </a:fld>
            <a:endParaRPr lang="en-US" altLang="zh-CN"/>
          </a:p>
        </p:txBody>
      </p:sp>
    </p:spTree>
    <p:extLst>
      <p:ext uri="{BB962C8B-B14F-4D97-AF65-F5344CB8AC3E}">
        <p14:creationId xmlns:p14="http://schemas.microsoft.com/office/powerpoint/2010/main" val="2084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en-US" altLang="zh-CN" sz="1200" kern="1200" dirty="0" smtClean="0">
                <a:solidFill>
                  <a:schemeClr val="tx1"/>
                </a:solidFill>
                <a:effectLst/>
                <a:latin typeface="Arial" pitchFamily="34" charset="0"/>
                <a:ea typeface="宋体" pitchFamily="2" charset="-122"/>
                <a:cs typeface="+mn-cs"/>
              </a:rPr>
              <a:t>There are some hot spot locations given in New CSR, and the amount is much more than that of CSR-OT. But it is found that not all the hot spot locations need to be check according to the consequence assessments.</a:t>
            </a:r>
          </a:p>
          <a:p>
            <a:r>
              <a:rPr lang="en-US" altLang="zh-CN" sz="1200" dirty="0" smtClean="0">
                <a:latin typeface="Times New Roman" pitchFamily="18" charset="0"/>
              </a:rPr>
              <a:t>For lower hopper knuckle area, 6 hot spots are required to do fatigue check. But it is found that only hot spot 1, 2 and 4 may be necessary. The</a:t>
            </a:r>
            <a:r>
              <a:rPr lang="en-US" altLang="zh-CN" sz="1200" baseline="0" dirty="0" smtClean="0">
                <a:latin typeface="Times New Roman" pitchFamily="18" charset="0"/>
              </a:rPr>
              <a:t> results shown in the graph are calculated based on CSR-H 2015. The result may be reduced several years according to the urgent RCP 2016. So the hot spot 3 may also be </a:t>
            </a:r>
            <a:r>
              <a:rPr lang="en-US" altLang="zh-CN" sz="1200" dirty="0" smtClean="0">
                <a:latin typeface="Times New Roman" pitchFamily="18" charset="0"/>
              </a:rPr>
              <a:t>necessary.</a:t>
            </a:r>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27</a:t>
            </a:fld>
            <a:endParaRPr lang="en-US" altLang="zh-CN"/>
          </a:p>
        </p:txBody>
      </p:sp>
    </p:spTree>
    <p:extLst>
      <p:ext uri="{BB962C8B-B14F-4D97-AF65-F5344CB8AC3E}">
        <p14:creationId xmlns:p14="http://schemas.microsoft.com/office/powerpoint/2010/main" val="389370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en-US" altLang="zh-CN" sz="1200" kern="1200" dirty="0" smtClean="0">
                <a:solidFill>
                  <a:schemeClr val="tx1"/>
                </a:solidFill>
                <a:effectLst/>
                <a:latin typeface="Arial" pitchFamily="34" charset="0"/>
                <a:ea typeface="宋体" pitchFamily="2" charset="-122"/>
                <a:cs typeface="+mn-cs"/>
              </a:rPr>
              <a:t>for welded upper knuckle, the amount of results is not enough to give a conclusion. The</a:t>
            </a:r>
            <a:r>
              <a:rPr lang="en-US" altLang="zh-CN" sz="1200" kern="1200" baseline="0" dirty="0" smtClean="0">
                <a:solidFill>
                  <a:schemeClr val="tx1"/>
                </a:solidFill>
                <a:effectLst/>
                <a:latin typeface="Arial" pitchFamily="34" charset="0"/>
                <a:ea typeface="宋体" pitchFamily="2" charset="-122"/>
                <a:cs typeface="+mn-cs"/>
              </a:rPr>
              <a:t> results are only for </a:t>
            </a:r>
            <a:r>
              <a:rPr lang="en-US" altLang="zh-CN" sz="1200" kern="1200" dirty="0" smtClean="0">
                <a:solidFill>
                  <a:schemeClr val="tx1"/>
                </a:solidFill>
                <a:effectLst/>
                <a:latin typeface="Arial" pitchFamily="34" charset="0"/>
                <a:ea typeface="宋体" pitchFamily="2" charset="-122"/>
                <a:cs typeface="+mn-cs"/>
              </a:rPr>
              <a:t>reference. </a:t>
            </a:r>
          </a:p>
          <a:p>
            <a:r>
              <a:rPr lang="en-US" altLang="zh-CN" sz="1200" kern="1200" dirty="0" smtClean="0">
                <a:solidFill>
                  <a:schemeClr val="tx1"/>
                </a:solidFill>
                <a:effectLst/>
                <a:latin typeface="Arial" pitchFamily="34" charset="0"/>
                <a:ea typeface="宋体" pitchFamily="2" charset="-122"/>
                <a:cs typeface="+mn-cs"/>
              </a:rPr>
              <a:t>It is found that the hot</a:t>
            </a:r>
            <a:r>
              <a:rPr lang="en-US" altLang="zh-CN" sz="1200" kern="1200" baseline="0" dirty="0" smtClean="0">
                <a:solidFill>
                  <a:schemeClr val="tx1"/>
                </a:solidFill>
                <a:effectLst/>
                <a:latin typeface="Arial" pitchFamily="34" charset="0"/>
                <a:ea typeface="宋体" pitchFamily="2" charset="-122"/>
                <a:cs typeface="+mn-cs"/>
              </a:rPr>
              <a:t> spot 1 is not </a:t>
            </a:r>
            <a:r>
              <a:rPr lang="en-US" altLang="zh-CN" sz="1200" dirty="0" smtClean="0">
                <a:latin typeface="Times New Roman" pitchFamily="18" charset="0"/>
              </a:rPr>
              <a:t>necessary. It is calculated</a:t>
            </a:r>
            <a:r>
              <a:rPr lang="en-US" altLang="zh-CN" sz="1200" baseline="0" dirty="0" smtClean="0">
                <a:latin typeface="Times New Roman" pitchFamily="18" charset="0"/>
              </a:rPr>
              <a:t> based on CSR-H 2015. In draft RCP2 of 2016, we can see that original </a:t>
            </a:r>
            <a:r>
              <a:rPr lang="en-US" altLang="zh-CN" sz="1200" kern="1200" dirty="0" smtClean="0">
                <a:solidFill>
                  <a:schemeClr val="tx1"/>
                </a:solidFill>
                <a:effectLst/>
                <a:latin typeface="Arial" pitchFamily="34" charset="0"/>
                <a:ea typeface="宋体" pitchFamily="2" charset="-122"/>
                <a:cs typeface="+mn-cs"/>
              </a:rPr>
              <a:t>hot</a:t>
            </a:r>
            <a:r>
              <a:rPr lang="en-US" altLang="zh-CN" sz="1200" kern="1200" baseline="0" dirty="0" smtClean="0">
                <a:solidFill>
                  <a:schemeClr val="tx1"/>
                </a:solidFill>
                <a:effectLst/>
                <a:latin typeface="Arial" pitchFamily="34" charset="0"/>
                <a:ea typeface="宋体" pitchFamily="2" charset="-122"/>
                <a:cs typeface="+mn-cs"/>
              </a:rPr>
              <a:t> spot 1 is omitted, and is replaced by original </a:t>
            </a:r>
            <a:r>
              <a:rPr lang="en-US" altLang="zh-CN" sz="1200" kern="1200" dirty="0" smtClean="0">
                <a:solidFill>
                  <a:schemeClr val="tx1"/>
                </a:solidFill>
                <a:effectLst/>
                <a:latin typeface="Arial" pitchFamily="34" charset="0"/>
                <a:ea typeface="宋体" pitchFamily="2" charset="-122"/>
                <a:cs typeface="+mn-cs"/>
              </a:rPr>
              <a:t>hot</a:t>
            </a:r>
            <a:r>
              <a:rPr lang="en-US" altLang="zh-CN" sz="1200" kern="1200" baseline="0" dirty="0" smtClean="0">
                <a:solidFill>
                  <a:schemeClr val="tx1"/>
                </a:solidFill>
                <a:effectLst/>
                <a:latin typeface="Arial" pitchFamily="34" charset="0"/>
                <a:ea typeface="宋体" pitchFamily="2" charset="-122"/>
                <a:cs typeface="+mn-cs"/>
              </a:rPr>
              <a:t> spot 5 which changed to another type.</a:t>
            </a:r>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28</a:t>
            </a:fld>
            <a:endParaRPr lang="en-US" altLang="zh-CN"/>
          </a:p>
        </p:txBody>
      </p:sp>
    </p:spTree>
    <p:extLst>
      <p:ext uri="{BB962C8B-B14F-4D97-AF65-F5344CB8AC3E}">
        <p14:creationId xmlns:p14="http://schemas.microsoft.com/office/powerpoint/2010/main" val="220319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en-US" altLang="zh-CN" sz="1200" kern="1200" dirty="0" smtClean="0">
                <a:solidFill>
                  <a:schemeClr val="tx1"/>
                </a:solidFill>
                <a:effectLst/>
                <a:latin typeface="Arial" pitchFamily="34" charset="0"/>
                <a:ea typeface="宋体" pitchFamily="2" charset="-122"/>
                <a:cs typeface="+mn-cs"/>
              </a:rPr>
              <a:t>For </a:t>
            </a:r>
            <a:r>
              <a:rPr lang="en-US" altLang="zh-CN" sz="1200" kern="1200" dirty="0" err="1" smtClean="0">
                <a:solidFill>
                  <a:schemeClr val="tx1"/>
                </a:solidFill>
                <a:effectLst/>
                <a:latin typeface="Arial" pitchFamily="34" charset="0"/>
                <a:ea typeface="宋体" pitchFamily="2" charset="-122"/>
                <a:cs typeface="+mn-cs"/>
              </a:rPr>
              <a:t>radiused</a:t>
            </a:r>
            <a:r>
              <a:rPr lang="en-US" altLang="zh-CN" sz="1200" kern="1200" dirty="0" smtClean="0">
                <a:solidFill>
                  <a:schemeClr val="tx1"/>
                </a:solidFill>
                <a:effectLst/>
                <a:latin typeface="Arial" pitchFamily="34" charset="0"/>
                <a:ea typeface="宋体" pitchFamily="2" charset="-122"/>
                <a:cs typeface="+mn-cs"/>
              </a:rPr>
              <a:t> lower knuckle, the results of hot spot 6 (side girder) are much higher than 25 years, and may be omitted in fatigue assessment. </a:t>
            </a:r>
            <a:r>
              <a:rPr lang="en-US" altLang="zh-CN" sz="1200" kern="1200" dirty="0" err="1" smtClean="0">
                <a:solidFill>
                  <a:schemeClr val="tx1"/>
                </a:solidFill>
                <a:effectLst/>
                <a:latin typeface="Arial" pitchFamily="34" charset="0"/>
                <a:ea typeface="宋体" pitchFamily="2" charset="-122"/>
                <a:cs typeface="+mn-cs"/>
              </a:rPr>
              <a:t>Radiused</a:t>
            </a:r>
            <a:r>
              <a:rPr lang="en-US" altLang="zh-CN" sz="1200" kern="1200" dirty="0" smtClean="0">
                <a:solidFill>
                  <a:schemeClr val="tx1"/>
                </a:solidFill>
                <a:effectLst/>
                <a:latin typeface="Arial" pitchFamily="34" charset="0"/>
                <a:ea typeface="宋体" pitchFamily="2" charset="-122"/>
                <a:cs typeface="+mn-cs"/>
              </a:rPr>
              <a:t> upper knuckle is not required in fatigue assessment if designed in accordance with detail design standard.</a:t>
            </a:r>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29</a:t>
            </a:fld>
            <a:endParaRPr lang="en-US" altLang="zh-CN"/>
          </a:p>
        </p:txBody>
      </p:sp>
    </p:spTree>
    <p:extLst>
      <p:ext uri="{BB962C8B-B14F-4D97-AF65-F5344CB8AC3E}">
        <p14:creationId xmlns:p14="http://schemas.microsoft.com/office/powerpoint/2010/main" val="164313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en-US" altLang="zh-CN" sz="1200" kern="1200" dirty="0" smtClean="0">
                <a:solidFill>
                  <a:schemeClr val="tx1"/>
                </a:solidFill>
                <a:effectLst/>
                <a:latin typeface="Arial" pitchFamily="34" charset="0"/>
                <a:ea typeface="宋体" pitchFamily="2" charset="-122"/>
                <a:cs typeface="+mn-cs"/>
              </a:rPr>
              <a:t>Another way to solve the problem is to increase the radius of the curve part and reduce the height of the web plate, but it is not very effective for this narrow space and stress concentration still exists. So it is better to use arrangement b) to avoid high stress level of face plate. </a:t>
            </a:r>
            <a:endParaRPr lang="zh-CN" altLang="en-US" dirty="0"/>
          </a:p>
        </p:txBody>
      </p:sp>
      <p:sp>
        <p:nvSpPr>
          <p:cNvPr id="4" name="灯片编号占位符 3"/>
          <p:cNvSpPr>
            <a:spLocks noGrp="1"/>
          </p:cNvSpPr>
          <p:nvPr>
            <p:ph type="sldNum" sz="quarter" idx="10"/>
          </p:nvPr>
        </p:nvSpPr>
        <p:spPr/>
        <p:txBody>
          <a:bodyPr/>
          <a:lstStyle/>
          <a:p>
            <a:fld id="{66D46DBA-9B0F-419E-87EF-B6202AC46BFF}" type="slidenum">
              <a:rPr lang="en-US" altLang="zh-CN" smtClean="0"/>
              <a:pPr/>
              <a:t>30</a:t>
            </a:fld>
            <a:endParaRPr lang="en-US" altLang="zh-CN"/>
          </a:p>
        </p:txBody>
      </p:sp>
    </p:spTree>
    <p:extLst>
      <p:ext uri="{BB962C8B-B14F-4D97-AF65-F5344CB8AC3E}">
        <p14:creationId xmlns:p14="http://schemas.microsoft.com/office/powerpoint/2010/main" val="32647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a:prstGeom prst="rect">
            <a:avLst/>
          </a:prstGeom>
        </p:spPr>
        <p:txBody>
          <a:bodyPr/>
          <a:lstStyle>
            <a:lvl1pPr algn="ctr">
              <a:defRPr sz="320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980729"/>
            <a:ext cx="8229600" cy="4968552"/>
          </a:xfrm>
          <a:prstGeom prst="rect">
            <a:avLst/>
          </a:prstGeom>
        </p:spPr>
        <p:txBody>
          <a:bodyPr/>
          <a:lstStyle>
            <a:lvl2pPr marL="857250" indent="-285750">
              <a:buFont typeface="Wingdings" pitchFamily="2" charset="2"/>
              <a:buChar char="l"/>
              <a:defRPr/>
            </a:lvl2pPr>
            <a:lvl3pPr marL="1333500" indent="-285750">
              <a:buFont typeface="Wingdings" pitchFamily="2" charset="2"/>
              <a:buChar char="Ø"/>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686175" y="3730625"/>
            <a:ext cx="728663" cy="271463"/>
          </a:xfrm>
          <a:prstGeom prst="rect">
            <a:avLst/>
          </a:prstGeom>
          <a:noFill/>
          <a:ln w="9525">
            <a:noFill/>
            <a:miter lim="800000"/>
            <a:headEnd/>
            <a:tailEnd/>
          </a:ln>
          <a:effectLst/>
        </p:spPr>
        <p:txBody>
          <a:bodyPr wrap="none" lIns="92075" tIns="46038" rIns="92075" bIns="46038" anchor="ctr"/>
          <a:lstStyle/>
          <a:p>
            <a:endParaRPr lang="zh-CN" altLang="zh-CN" sz="1800" b="0"/>
          </a:p>
        </p:txBody>
      </p:sp>
      <p:sp>
        <p:nvSpPr>
          <p:cNvPr id="1027" name="Rectangle 3"/>
          <p:cNvSpPr>
            <a:spLocks noChangeArrowheads="1"/>
          </p:cNvSpPr>
          <p:nvPr/>
        </p:nvSpPr>
        <p:spPr bwMode="auto">
          <a:xfrm>
            <a:off x="3462338" y="3730625"/>
            <a:ext cx="382587" cy="271463"/>
          </a:xfrm>
          <a:prstGeom prst="rect">
            <a:avLst/>
          </a:prstGeom>
          <a:noFill/>
          <a:ln w="9525">
            <a:noFill/>
            <a:miter lim="800000"/>
            <a:headEnd/>
            <a:tailEnd/>
          </a:ln>
          <a:effectLst/>
        </p:spPr>
        <p:txBody>
          <a:bodyPr wrap="none" lIns="92075" tIns="46038" rIns="92075" bIns="46038" anchor="ctr"/>
          <a:lstStyle/>
          <a:p>
            <a:endParaRPr lang="zh-CN" altLang="zh-CN" sz="1800" b="0"/>
          </a:p>
        </p:txBody>
      </p:sp>
      <p:sp>
        <p:nvSpPr>
          <p:cNvPr id="1028" name="Line 4"/>
          <p:cNvSpPr>
            <a:spLocks noChangeShapeType="1"/>
          </p:cNvSpPr>
          <p:nvPr/>
        </p:nvSpPr>
        <p:spPr bwMode="auto">
          <a:xfrm>
            <a:off x="277813" y="6078438"/>
            <a:ext cx="8535987" cy="0"/>
          </a:xfrm>
          <a:prstGeom prst="line">
            <a:avLst/>
          </a:prstGeom>
          <a:noFill/>
          <a:ln w="12700">
            <a:solidFill>
              <a:srgbClr val="003366"/>
            </a:solidFill>
            <a:round/>
            <a:headEnd type="none" w="sm" len="sm"/>
            <a:tailEnd type="none" w="sm" len="sm"/>
          </a:ln>
          <a:effectLst/>
        </p:spPr>
        <p:txBody>
          <a:bodyPr/>
          <a:lstStyle/>
          <a:p>
            <a:endParaRPr lang="zh-CN" altLang="en-US"/>
          </a:p>
        </p:txBody>
      </p:sp>
      <p:sp>
        <p:nvSpPr>
          <p:cNvPr id="1029" name="Line 5"/>
          <p:cNvSpPr>
            <a:spLocks noChangeShapeType="1"/>
          </p:cNvSpPr>
          <p:nvPr/>
        </p:nvSpPr>
        <p:spPr bwMode="auto">
          <a:xfrm>
            <a:off x="317500" y="836712"/>
            <a:ext cx="8535988" cy="0"/>
          </a:xfrm>
          <a:prstGeom prst="line">
            <a:avLst/>
          </a:prstGeom>
          <a:noFill/>
          <a:ln w="12700">
            <a:solidFill>
              <a:srgbClr val="003366"/>
            </a:solidFill>
            <a:round/>
            <a:headEnd type="none" w="sm" len="sm"/>
            <a:tailEnd type="none" w="sm" len="sm"/>
          </a:ln>
          <a:effectLst/>
        </p:spPr>
        <p:txBody>
          <a:bodyPr/>
          <a:lstStyle/>
          <a:p>
            <a:endParaRPr lang="zh-CN" altLang="en-US"/>
          </a:p>
        </p:txBody>
      </p:sp>
      <p:sp>
        <p:nvSpPr>
          <p:cNvPr id="1032" name="Text Box 8"/>
          <p:cNvSpPr txBox="1">
            <a:spLocks noChangeArrowheads="1"/>
          </p:cNvSpPr>
          <p:nvPr userDrawn="1"/>
        </p:nvSpPr>
        <p:spPr bwMode="auto">
          <a:xfrm>
            <a:off x="1043608" y="6283420"/>
            <a:ext cx="7345362" cy="313932"/>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kumimoji="1" lang="en-US" altLang="zh-CN" sz="1800" baseline="0" dirty="0">
                <a:solidFill>
                  <a:srgbClr val="000099"/>
                </a:solidFill>
                <a:ea typeface="黑体" pitchFamily="2" charset="-122"/>
              </a:rPr>
              <a:t>MARINE DESIGN &amp; RESEARCH INSTITUTE OF CHINA (MARIC)</a:t>
            </a:r>
          </a:p>
        </p:txBody>
      </p:sp>
      <p:sp>
        <p:nvSpPr>
          <p:cNvPr id="1035" name="Text Box 11"/>
          <p:cNvSpPr txBox="1">
            <a:spLocks noChangeArrowheads="1"/>
          </p:cNvSpPr>
          <p:nvPr userDrawn="1"/>
        </p:nvSpPr>
        <p:spPr bwMode="auto">
          <a:xfrm>
            <a:off x="8316913" y="6248672"/>
            <a:ext cx="576262" cy="420688"/>
          </a:xfrm>
          <a:prstGeom prst="rect">
            <a:avLst/>
          </a:prstGeom>
          <a:noFill/>
          <a:ln w="9525">
            <a:noFill/>
            <a:miter lim="800000"/>
            <a:headEnd type="none" w="sm" len="sm"/>
            <a:tailEnd type="none" w="sm" len="sm"/>
          </a:ln>
          <a:effectLst/>
        </p:spPr>
        <p:txBody>
          <a:bodyPr>
            <a:spAutoFit/>
          </a:bodyPr>
          <a:lstStyle/>
          <a:p>
            <a:pPr>
              <a:spcBef>
                <a:spcPct val="50000"/>
              </a:spcBef>
            </a:pPr>
            <a:fld id="{4AB5E76B-7FDD-4CED-B0B3-6B7F65AA6BCA}" type="slidenum">
              <a:rPr lang="en-US" altLang="zh-CN" baseline="0">
                <a:latin typeface="Times New Roman" pitchFamily="18" charset="0"/>
              </a:rPr>
              <a:pPr>
                <a:spcBef>
                  <a:spcPct val="50000"/>
                </a:spcBef>
              </a:pPr>
              <a:t>‹#›</a:t>
            </a:fld>
            <a:endParaRPr lang="en-US" altLang="zh-CN" baseline="0" dirty="0">
              <a:latin typeface="Times New Roman" pitchFamily="18" charset="0"/>
            </a:endParaRPr>
          </a:p>
        </p:txBody>
      </p:sp>
      <p:pic>
        <p:nvPicPr>
          <p:cNvPr id="11" name="Picture 9"/>
          <p:cNvPicPr>
            <a:picLocks noChangeArrowheads="1"/>
          </p:cNvPicPr>
          <p:nvPr userDrawn="1"/>
        </p:nvPicPr>
        <p:blipFill>
          <a:blip r:embed="rId13"/>
          <a:srcRect/>
          <a:stretch>
            <a:fillRect/>
          </a:stretch>
        </p:blipFill>
        <p:spPr bwMode="auto">
          <a:xfrm>
            <a:off x="312217" y="6093544"/>
            <a:ext cx="731838" cy="7159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par>
    </p:tnLst>
  </p:timing>
  <p:txStyles>
    <p:titleStyle>
      <a:lvl1pPr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ea typeface="+mj-ea"/>
          <a:cs typeface="+mj-cs"/>
        </a:defRPr>
      </a:lvl1pPr>
      <a:lvl2pPr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2pPr>
      <a:lvl3pPr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3pPr>
      <a:lvl4pPr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4pPr>
      <a:lvl5pPr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5pPr>
      <a:lvl6pPr marL="457200"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6pPr>
      <a:lvl7pPr marL="914400"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7pPr>
      <a:lvl8pPr marL="1371600"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8pPr>
      <a:lvl9pPr marL="1828800" algn="l" defTabSz="739775" rtl="0" eaLnBrk="0" fontAlgn="base" hangingPunct="0">
        <a:spcBef>
          <a:spcPct val="0"/>
        </a:spcBef>
        <a:spcAft>
          <a:spcPct val="0"/>
        </a:spcAft>
        <a:defRPr sz="23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ea typeface="宋体" pitchFamily="2" charset="-122"/>
        </a:defRPr>
      </a:lvl9pPr>
    </p:titleStyle>
    <p:bodyStyle>
      <a:lvl1pPr marL="381000" indent="-381000" algn="l" defTabSz="1333500" rtl="0" eaLnBrk="0" fontAlgn="base" hangingPunct="0">
        <a:lnSpc>
          <a:spcPct val="90000"/>
        </a:lnSpc>
        <a:spcBef>
          <a:spcPct val="30000"/>
        </a:spcBef>
        <a:spcAft>
          <a:spcPct val="0"/>
        </a:spcAft>
        <a:buFont typeface="ZapfDingbats" charset="2"/>
        <a:buChar char="m"/>
        <a:defRPr sz="2000" b="1">
          <a:solidFill>
            <a:schemeClr val="tx1"/>
          </a:solidFill>
          <a:latin typeface="+mn-lt"/>
          <a:ea typeface="+mn-ea"/>
          <a:cs typeface="+mn-cs"/>
        </a:defRPr>
      </a:lvl1pPr>
      <a:lvl2pPr marL="857250" indent="-285750" algn="l" defTabSz="1333500" rtl="0" eaLnBrk="0" fontAlgn="base" hangingPunct="0">
        <a:lnSpc>
          <a:spcPct val="90000"/>
        </a:lnSpc>
        <a:spcBef>
          <a:spcPct val="30000"/>
        </a:spcBef>
        <a:spcAft>
          <a:spcPct val="0"/>
        </a:spcAft>
        <a:buFont typeface="ZapfDingbats" charset="2"/>
        <a:buChar char="ê"/>
        <a:defRPr b="1">
          <a:solidFill>
            <a:schemeClr val="tx1"/>
          </a:solidFill>
          <a:latin typeface="+mn-lt"/>
          <a:ea typeface="+mn-ea"/>
        </a:defRPr>
      </a:lvl2pPr>
      <a:lvl3pPr marL="1333500" indent="-285750" algn="l" defTabSz="1333500" rtl="0" eaLnBrk="0" fontAlgn="base" hangingPunct="0">
        <a:lnSpc>
          <a:spcPct val="90000"/>
        </a:lnSpc>
        <a:spcBef>
          <a:spcPct val="30000"/>
        </a:spcBef>
        <a:spcAft>
          <a:spcPct val="0"/>
        </a:spcAft>
        <a:buFont typeface="ZapfDingbats" charset="2"/>
        <a:buChar char="q"/>
        <a:defRPr b="1">
          <a:solidFill>
            <a:schemeClr val="tx1"/>
          </a:solidFill>
          <a:latin typeface="+mn-lt"/>
          <a:ea typeface="+mn-ea"/>
        </a:defRPr>
      </a:lvl3pPr>
      <a:lvl4pPr marL="1714500" indent="-190500" algn="l" defTabSz="1333500" rtl="0" eaLnBrk="0" fontAlgn="base" hangingPunct="0">
        <a:lnSpc>
          <a:spcPct val="90000"/>
        </a:lnSpc>
        <a:spcBef>
          <a:spcPct val="30000"/>
        </a:spcBef>
        <a:spcAft>
          <a:spcPct val="0"/>
        </a:spcAft>
        <a:buChar char="•"/>
        <a:defRPr sz="1400" b="1">
          <a:solidFill>
            <a:schemeClr val="tx1"/>
          </a:solidFill>
          <a:latin typeface="+mn-lt"/>
          <a:ea typeface="+mn-ea"/>
        </a:defRPr>
      </a:lvl4pPr>
      <a:lvl5pPr marL="2095500" indent="-190500" algn="l" defTabSz="1333500" rtl="0" eaLnBrk="0" fontAlgn="base" hangingPunct="0">
        <a:lnSpc>
          <a:spcPct val="90000"/>
        </a:lnSpc>
        <a:spcBef>
          <a:spcPct val="30000"/>
        </a:spcBef>
        <a:spcAft>
          <a:spcPct val="0"/>
        </a:spcAft>
        <a:buChar char="–"/>
        <a:defRPr sz="1400" b="1">
          <a:solidFill>
            <a:schemeClr val="tx1"/>
          </a:solidFill>
          <a:latin typeface="+mn-lt"/>
          <a:ea typeface="+mn-ea"/>
        </a:defRPr>
      </a:lvl5pPr>
      <a:lvl6pPr marL="2552700" indent="-190500" algn="l" defTabSz="1333500" rtl="0" eaLnBrk="0" fontAlgn="base" hangingPunct="0">
        <a:lnSpc>
          <a:spcPct val="90000"/>
        </a:lnSpc>
        <a:spcBef>
          <a:spcPct val="30000"/>
        </a:spcBef>
        <a:spcAft>
          <a:spcPct val="0"/>
        </a:spcAft>
        <a:buChar char="–"/>
        <a:defRPr sz="1400" b="1">
          <a:solidFill>
            <a:schemeClr val="tx1"/>
          </a:solidFill>
          <a:latin typeface="+mn-lt"/>
          <a:ea typeface="+mn-ea"/>
        </a:defRPr>
      </a:lvl6pPr>
      <a:lvl7pPr marL="3009900" indent="-190500" algn="l" defTabSz="1333500" rtl="0" eaLnBrk="0" fontAlgn="base" hangingPunct="0">
        <a:lnSpc>
          <a:spcPct val="90000"/>
        </a:lnSpc>
        <a:spcBef>
          <a:spcPct val="30000"/>
        </a:spcBef>
        <a:spcAft>
          <a:spcPct val="0"/>
        </a:spcAft>
        <a:buChar char="–"/>
        <a:defRPr sz="1400" b="1">
          <a:solidFill>
            <a:schemeClr val="tx1"/>
          </a:solidFill>
          <a:latin typeface="+mn-lt"/>
          <a:ea typeface="+mn-ea"/>
        </a:defRPr>
      </a:lvl7pPr>
      <a:lvl8pPr marL="3467100" indent="-190500" algn="l" defTabSz="1333500" rtl="0" eaLnBrk="0" fontAlgn="base" hangingPunct="0">
        <a:lnSpc>
          <a:spcPct val="90000"/>
        </a:lnSpc>
        <a:spcBef>
          <a:spcPct val="30000"/>
        </a:spcBef>
        <a:spcAft>
          <a:spcPct val="0"/>
        </a:spcAft>
        <a:buChar char="–"/>
        <a:defRPr sz="1400" b="1">
          <a:solidFill>
            <a:schemeClr val="tx1"/>
          </a:solidFill>
          <a:latin typeface="+mn-lt"/>
          <a:ea typeface="+mn-ea"/>
        </a:defRPr>
      </a:lvl8pPr>
      <a:lvl9pPr marL="3924300" indent="-190500" algn="l" defTabSz="1333500" rtl="0" eaLnBrk="0" fontAlgn="base" hangingPunct="0">
        <a:lnSpc>
          <a:spcPct val="90000"/>
        </a:lnSpc>
        <a:spcBef>
          <a:spcPct val="30000"/>
        </a:spcBef>
        <a:spcAft>
          <a:spcPct val="0"/>
        </a:spcAft>
        <a:buChar char="–"/>
        <a:defRPr sz="1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3.bin"/><Relationship Id="rId4" Type="http://schemas.openxmlformats.org/officeDocument/2006/relationships/image" Target="../media/image22.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7.bin"/><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oleObject" Target="../embeddings/oleObject9.bin"/><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emf"/><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57158" y="1142984"/>
            <a:ext cx="8429684" cy="857256"/>
          </a:xfrm>
          <a:prstGeom prst="rect">
            <a:avLst/>
          </a:prstGeom>
          <a:noFill/>
          <a:ln w="9525">
            <a:noFill/>
            <a:miter lim="800000"/>
            <a:headEnd/>
            <a:tailEnd/>
          </a:ln>
          <a:effectLst>
            <a:outerShdw dist="35921" dir="2700000" algn="ctr" rotWithShape="0">
              <a:schemeClr val="bg2">
                <a:alpha val="50000"/>
              </a:schemeClr>
            </a:outerShdw>
          </a:effectLst>
        </p:spPr>
        <p:txBody>
          <a:bodyPr lIns="92075" tIns="46038" rIns="92075" bIns="46038"/>
          <a:lstStyle/>
          <a:p>
            <a:pPr algn="ctr"/>
            <a:r>
              <a:rPr kumimoji="1" lang="en-US" altLang="zh-CN" sz="3200" dirty="0">
                <a:solidFill>
                  <a:srgbClr val="000099"/>
                </a:solidFill>
                <a:effectLst>
                  <a:outerShdw blurRad="38100" dist="38100" dir="2700000" algn="tl">
                    <a:srgbClr val="C0C0C0"/>
                  </a:outerShdw>
                </a:effectLst>
              </a:rPr>
              <a:t>  </a:t>
            </a:r>
            <a:r>
              <a:rPr lang="en-US" altLang="zh-CN" sz="2800" dirty="0"/>
              <a:t>Application of New Common Structural Rules on </a:t>
            </a:r>
            <a:r>
              <a:rPr lang="en-US" altLang="zh-CN" sz="2800" dirty="0" err="1"/>
              <a:t>Aframax</a:t>
            </a:r>
            <a:r>
              <a:rPr lang="en-US" altLang="zh-CN" sz="2800" dirty="0"/>
              <a:t> Tankers</a:t>
            </a:r>
            <a:endParaRPr kumimoji="1" lang="en-US" altLang="zh-CN" sz="2600" dirty="0">
              <a:solidFill>
                <a:srgbClr val="000099"/>
              </a:solidFill>
              <a:effectLst>
                <a:outerShdw blurRad="38100" dist="38100" dir="2700000" algn="tl">
                  <a:srgbClr val="C0C0C0"/>
                </a:outerShdw>
              </a:effectLst>
            </a:endParaRPr>
          </a:p>
        </p:txBody>
      </p:sp>
      <p:pic>
        <p:nvPicPr>
          <p:cNvPr id="4100" name="Picture 4"/>
          <p:cNvPicPr>
            <a:picLocks noChangeArrowheads="1"/>
          </p:cNvPicPr>
          <p:nvPr/>
        </p:nvPicPr>
        <p:blipFill>
          <a:blip r:embed="rId3"/>
          <a:srcRect/>
          <a:stretch>
            <a:fillRect/>
          </a:stretch>
        </p:blipFill>
        <p:spPr bwMode="auto">
          <a:xfrm>
            <a:off x="611188" y="2420938"/>
            <a:ext cx="8013700" cy="3238500"/>
          </a:xfrm>
          <a:prstGeom prst="rect">
            <a:avLst/>
          </a:prstGeom>
          <a:noFill/>
          <a:ln w="9525">
            <a:noFill/>
            <a:miter lim="800000"/>
            <a:headEnd/>
            <a:tailEnd/>
          </a:ln>
          <a:effectLst/>
        </p:spPr>
      </p:pic>
      <p:sp>
        <p:nvSpPr>
          <p:cNvPr id="4103" name="Text Box 7"/>
          <p:cNvSpPr txBox="1">
            <a:spLocks noChangeArrowheads="1"/>
          </p:cNvSpPr>
          <p:nvPr/>
        </p:nvSpPr>
        <p:spPr bwMode="auto">
          <a:xfrm>
            <a:off x="899592" y="411980"/>
            <a:ext cx="7416824" cy="424732"/>
          </a:xfrm>
          <a:prstGeom prst="rect">
            <a:avLst/>
          </a:prstGeom>
          <a:noFill/>
          <a:ln w="9525">
            <a:noFill/>
            <a:miter lim="800000"/>
            <a:headEnd/>
            <a:tailEnd/>
          </a:ln>
          <a:effectLst/>
        </p:spPr>
        <p:txBody>
          <a:bodyPr wrap="square">
            <a:spAutoFit/>
          </a:bodyPr>
          <a:lstStyle/>
          <a:p>
            <a:pPr algn="ctr"/>
            <a:r>
              <a:rPr kumimoji="1" lang="en-US" altLang="zh-CN"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r>
              <a:rPr kumimoji="1" lang="en-US" altLang="zh-CN" dirty="0">
                <a:solidFill>
                  <a:srgbClr val="000099"/>
                </a:solidFill>
                <a:effectLst>
                  <a:outerShdw blurRad="38100" dist="38100" dir="2700000" algn="tl">
                    <a:srgbClr val="C0C0C0"/>
                  </a:outerShdw>
                </a:effectLst>
              </a:rPr>
              <a:t>TSCF </a:t>
            </a:r>
            <a:r>
              <a:rPr kumimoji="1" lang="en-US" altLang="zh-CN" dirty="0" smtClean="0">
                <a:solidFill>
                  <a:srgbClr val="000099"/>
                </a:solidFill>
                <a:effectLst>
                  <a:outerShdw blurRad="38100" dist="38100" dir="2700000" algn="tl">
                    <a:srgbClr val="C0C0C0"/>
                  </a:outerShdw>
                </a:effectLst>
              </a:rPr>
              <a:t>2016 </a:t>
            </a:r>
            <a:r>
              <a:rPr kumimoji="1" lang="en-US" altLang="zh-CN" dirty="0">
                <a:solidFill>
                  <a:srgbClr val="000099"/>
                </a:solidFill>
                <a:effectLst>
                  <a:outerShdw blurRad="38100" dist="38100" dir="2700000" algn="tl">
                    <a:srgbClr val="C0C0C0"/>
                  </a:outerShdw>
                </a:effectLst>
              </a:rPr>
              <a:t>Shipbuilders Meeting Presentation</a:t>
            </a:r>
          </a:p>
        </p:txBody>
      </p:sp>
      <p:sp>
        <p:nvSpPr>
          <p:cNvPr id="4104" name="Text Box 8"/>
          <p:cNvSpPr txBox="1">
            <a:spLocks noChangeArrowheads="1"/>
          </p:cNvSpPr>
          <p:nvPr/>
        </p:nvSpPr>
        <p:spPr bwMode="auto">
          <a:xfrm>
            <a:off x="1331913" y="2636838"/>
            <a:ext cx="6481762" cy="854075"/>
          </a:xfrm>
          <a:prstGeom prst="rect">
            <a:avLst/>
          </a:prstGeom>
          <a:noFill/>
          <a:ln w="9525">
            <a:noFill/>
            <a:miter lim="800000"/>
            <a:headEnd/>
            <a:tailEnd/>
          </a:ln>
          <a:effectLst/>
        </p:spPr>
        <p:txBody>
          <a:bodyPr>
            <a:spAutoFit/>
          </a:bodyPr>
          <a:lstStyle/>
          <a:p>
            <a:pPr algn="ctr">
              <a:lnSpc>
                <a:spcPct val="125000"/>
              </a:lnSpc>
            </a:pPr>
            <a:r>
              <a:rPr kumimoji="1" lang="en-US" altLang="zh-CN" sz="2000" b="0" dirty="0"/>
              <a:t>Presented by </a:t>
            </a:r>
            <a:r>
              <a:rPr kumimoji="1" lang="en-US" altLang="zh-CN" sz="2000" b="0" dirty="0" err="1" smtClean="0"/>
              <a:t>Cai</a:t>
            </a:r>
            <a:r>
              <a:rPr kumimoji="1" lang="en-US" altLang="zh-CN" sz="2000" b="0" dirty="0" smtClean="0"/>
              <a:t> </a:t>
            </a:r>
            <a:r>
              <a:rPr kumimoji="1" lang="en-US" altLang="zh-CN" sz="2000" b="0" dirty="0" err="1" smtClean="0"/>
              <a:t>Shijian</a:t>
            </a:r>
            <a:endParaRPr kumimoji="1" lang="en-US" altLang="zh-CN" sz="2000" b="0" dirty="0"/>
          </a:p>
          <a:p>
            <a:pPr algn="ctr">
              <a:lnSpc>
                <a:spcPct val="125000"/>
              </a:lnSpc>
            </a:pPr>
            <a:r>
              <a:rPr kumimoji="1" lang="en-US" altLang="zh-CN" sz="2000" b="0" dirty="0"/>
              <a:t>October </a:t>
            </a:r>
            <a:r>
              <a:rPr kumimoji="1" lang="en-US" altLang="zh-CN" sz="2000" b="0" dirty="0" smtClean="0"/>
              <a:t>26th</a:t>
            </a:r>
            <a:r>
              <a:rPr kumimoji="1" lang="en-US" altLang="zh-CN" sz="2000" b="0" dirty="0"/>
              <a:t>, </a:t>
            </a:r>
            <a:r>
              <a:rPr kumimoji="1" lang="en-US" altLang="zh-CN" sz="2000" b="0" dirty="0" smtClean="0"/>
              <a:t>2016</a:t>
            </a:r>
            <a:endParaRPr kumimoji="1" lang="en-US" altLang="zh-CN" sz="2000" b="0"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Prescriptive calculation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p:txBody>
          <a:bodyPr/>
          <a:lstStyle/>
          <a:p>
            <a:r>
              <a:rPr lang="en-US" altLang="zh-CN" dirty="0"/>
              <a:t>Impact on </a:t>
            </a:r>
            <a:r>
              <a:rPr lang="en-US" altLang="zh-CN" dirty="0" smtClean="0"/>
              <a:t>scantlings</a:t>
            </a:r>
          </a:p>
          <a:p>
            <a:pPr lvl="1"/>
            <a:r>
              <a:rPr lang="en-US" altLang="zh-CN" b="0" dirty="0" smtClean="0"/>
              <a:t>Use model of the parent ship</a:t>
            </a:r>
          </a:p>
          <a:p>
            <a:pPr lvl="1"/>
            <a:r>
              <a:rPr lang="en-US" altLang="zh-CN" b="0" dirty="0"/>
              <a:t>No impact on scantlings for hull girder </a:t>
            </a:r>
            <a:r>
              <a:rPr lang="en-US" altLang="zh-CN" b="0" dirty="0" smtClean="0"/>
              <a:t>strength excluding buckling</a:t>
            </a:r>
            <a:endParaRPr lang="zh-CN" altLang="en-US" b="0" dirty="0"/>
          </a:p>
        </p:txBody>
      </p:sp>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9" y="2132856"/>
            <a:ext cx="8830281"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034809" y="5507940"/>
            <a:ext cx="3121367" cy="369332"/>
          </a:xfrm>
          <a:prstGeom prst="rect">
            <a:avLst/>
          </a:prstGeom>
        </p:spPr>
        <p:txBody>
          <a:bodyPr wrap="none">
            <a:spAutoFit/>
          </a:bodyPr>
          <a:lstStyle/>
          <a:p>
            <a:r>
              <a:rPr lang="en-US" altLang="zh-CN" sz="2000" b="0" dirty="0" err="1"/>
              <a:t>midship</a:t>
            </a:r>
            <a:r>
              <a:rPr lang="en-US" altLang="zh-CN" sz="2000" b="0" dirty="0"/>
              <a:t> cargo hold region</a:t>
            </a:r>
            <a:endParaRPr lang="zh-CN" altLang="en-US" sz="2000" b="0" dirty="0"/>
          </a:p>
        </p:txBody>
      </p:sp>
    </p:spTree>
    <p:extLst>
      <p:ext uri="{BB962C8B-B14F-4D97-AF65-F5344CB8AC3E}">
        <p14:creationId xmlns:p14="http://schemas.microsoft.com/office/powerpoint/2010/main" val="305045364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Prescriptive calculation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p:txBody>
          <a:bodyPr/>
          <a:lstStyle/>
          <a:p>
            <a:r>
              <a:rPr lang="en-US" altLang="zh-CN" dirty="0"/>
              <a:t>Impact on scantlings</a:t>
            </a:r>
            <a:endParaRPr lang="zh-CN" altLang="en-US" dirty="0"/>
          </a:p>
        </p:txBody>
      </p:sp>
      <p:pic>
        <p:nvPicPr>
          <p:cNvPr id="409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120680" cy="338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034809" y="5445224"/>
            <a:ext cx="3231975" cy="369332"/>
          </a:xfrm>
          <a:prstGeom prst="rect">
            <a:avLst/>
          </a:prstGeom>
        </p:spPr>
        <p:txBody>
          <a:bodyPr wrap="none">
            <a:spAutoFit/>
          </a:bodyPr>
          <a:lstStyle/>
          <a:p>
            <a:r>
              <a:rPr lang="en-US" altLang="zh-CN" sz="2000" b="0" dirty="0" smtClean="0"/>
              <a:t>foremost </a:t>
            </a:r>
            <a:r>
              <a:rPr lang="en-US" altLang="zh-CN" sz="2000" b="0" dirty="0"/>
              <a:t>cargo hold region</a:t>
            </a:r>
            <a:endParaRPr lang="zh-CN" altLang="en-US" sz="2000" b="0" dirty="0"/>
          </a:p>
        </p:txBody>
      </p:sp>
    </p:spTree>
    <p:extLst>
      <p:ext uri="{BB962C8B-B14F-4D97-AF65-F5344CB8AC3E}">
        <p14:creationId xmlns:p14="http://schemas.microsoft.com/office/powerpoint/2010/main" val="398766881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Prescriptive calculation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p:txBody>
          <a:bodyPr/>
          <a:lstStyle/>
          <a:p>
            <a:r>
              <a:rPr lang="en-US" altLang="zh-CN" dirty="0"/>
              <a:t>Impact on scantlings</a:t>
            </a:r>
            <a:endParaRPr lang="zh-CN" altLang="en-US" dirty="0"/>
          </a:p>
        </p:txBody>
      </p:sp>
      <p:sp>
        <p:nvSpPr>
          <p:cNvPr id="6" name="矩形 5"/>
          <p:cNvSpPr/>
          <p:nvPr/>
        </p:nvSpPr>
        <p:spPr>
          <a:xfrm>
            <a:off x="3034809" y="5445224"/>
            <a:ext cx="3074881" cy="369332"/>
          </a:xfrm>
          <a:prstGeom prst="rect">
            <a:avLst/>
          </a:prstGeom>
        </p:spPr>
        <p:txBody>
          <a:bodyPr wrap="none">
            <a:spAutoFit/>
          </a:bodyPr>
          <a:lstStyle/>
          <a:p>
            <a:r>
              <a:rPr lang="en-US" altLang="zh-CN" sz="2000" b="0" dirty="0" err="1" smtClean="0"/>
              <a:t>aftmost</a:t>
            </a:r>
            <a:r>
              <a:rPr lang="en-US" altLang="zh-CN" sz="2000" b="0" dirty="0" smtClean="0"/>
              <a:t> </a:t>
            </a:r>
            <a:r>
              <a:rPr lang="en-US" altLang="zh-CN" sz="2000" b="0" dirty="0"/>
              <a:t>cargo hold region</a:t>
            </a:r>
            <a:endParaRPr lang="zh-CN" altLang="en-US" sz="2000" b="0" dirty="0"/>
          </a:p>
        </p:txBody>
      </p:sp>
      <p:pic>
        <p:nvPicPr>
          <p:cNvPr id="5122"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72816"/>
            <a:ext cx="6120680" cy="323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98342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Prescriptive calculation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57200" y="980729"/>
            <a:ext cx="3970784" cy="4968552"/>
          </a:xfrm>
        </p:spPr>
        <p:txBody>
          <a:bodyPr/>
          <a:lstStyle/>
          <a:p>
            <a:r>
              <a:rPr lang="en-US" altLang="zh-CN" dirty="0"/>
              <a:t>Fatigue </a:t>
            </a:r>
            <a:r>
              <a:rPr lang="en-US" altLang="zh-CN" dirty="0" smtClean="0"/>
              <a:t>strength</a:t>
            </a:r>
            <a:endParaRPr lang="zh-CN" altLang="en-US" dirty="0"/>
          </a:p>
        </p:txBody>
      </p:sp>
      <p:pic>
        <p:nvPicPr>
          <p:cNvPr id="6146"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12776"/>
            <a:ext cx="4320480" cy="442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bwMode="auto">
          <a:xfrm>
            <a:off x="2987824" y="4797152"/>
            <a:ext cx="2088232" cy="792088"/>
          </a:xfrm>
          <a:prstGeom prst="roundRect">
            <a:avLst/>
          </a:prstGeom>
          <a:noFill/>
          <a:ln w="28575" cap="flat" cmpd="sng" algn="ctr">
            <a:solidFill>
              <a:schemeClr val="tx2">
                <a:lumMod val="50000"/>
                <a:lumOff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cxnSp>
        <p:nvCxnSpPr>
          <p:cNvPr id="7" name="直接连接符 6"/>
          <p:cNvCxnSpPr/>
          <p:nvPr/>
        </p:nvCxnSpPr>
        <p:spPr bwMode="auto">
          <a:xfrm flipH="1" flipV="1">
            <a:off x="2339752" y="4797152"/>
            <a:ext cx="648072" cy="396044"/>
          </a:xfrm>
          <a:prstGeom prst="line">
            <a:avLst/>
          </a:prstGeom>
          <a:noFill/>
          <a:ln w="28575" cap="flat" cmpd="sng" algn="ctr">
            <a:solidFill>
              <a:schemeClr val="tx2">
                <a:lumMod val="50000"/>
                <a:lumOff val="50000"/>
              </a:schemeClr>
            </a:solidFill>
            <a:prstDash val="solid"/>
            <a:round/>
            <a:headEnd type="none" w="sm" len="sm"/>
            <a:tailEnd type="none" w="sm" len="sm"/>
          </a:ln>
          <a:effectLst/>
        </p:spPr>
      </p:cxnSp>
      <p:sp>
        <p:nvSpPr>
          <p:cNvPr id="11" name="矩形 10"/>
          <p:cNvSpPr/>
          <p:nvPr/>
        </p:nvSpPr>
        <p:spPr>
          <a:xfrm>
            <a:off x="539553" y="4149080"/>
            <a:ext cx="1656184" cy="590931"/>
          </a:xfrm>
          <a:prstGeom prst="rect">
            <a:avLst/>
          </a:prstGeom>
        </p:spPr>
        <p:txBody>
          <a:bodyPr wrap="square">
            <a:spAutoFit/>
          </a:bodyPr>
          <a:lstStyle/>
          <a:p>
            <a:r>
              <a:rPr lang="en-US" altLang="zh-CN" sz="1800" b="0" dirty="0" smtClean="0">
                <a:solidFill>
                  <a:schemeClr val="accent2"/>
                </a:solidFill>
              </a:rPr>
              <a:t>number of end brackets</a:t>
            </a:r>
            <a:endParaRPr lang="zh-CN" altLang="en-US" sz="1800" b="0" dirty="0">
              <a:solidFill>
                <a:schemeClr val="accent2"/>
              </a:solidFill>
            </a:endParaRPr>
          </a:p>
        </p:txBody>
      </p:sp>
      <p:cxnSp>
        <p:nvCxnSpPr>
          <p:cNvPr id="12" name="直接箭头连接符 11"/>
          <p:cNvCxnSpPr/>
          <p:nvPr/>
        </p:nvCxnSpPr>
        <p:spPr bwMode="auto">
          <a:xfrm>
            <a:off x="2195737" y="4287145"/>
            <a:ext cx="0" cy="314799"/>
          </a:xfrm>
          <a:prstGeom prst="straightConnector1">
            <a:avLst/>
          </a:prstGeom>
          <a:noFill/>
          <a:ln w="28575" cap="flat" cmpd="sng" algn="ctr">
            <a:solidFill>
              <a:srgbClr val="00B050"/>
            </a:solidFill>
            <a:prstDash val="solid"/>
            <a:round/>
            <a:headEnd type="none" w="sm" len="sm"/>
            <a:tailEnd type="arrow"/>
          </a:ln>
          <a:effectLst/>
        </p:spPr>
      </p:cxnSp>
      <p:cxnSp>
        <p:nvCxnSpPr>
          <p:cNvPr id="13" name="直接箭头连接符 12"/>
          <p:cNvCxnSpPr/>
          <p:nvPr/>
        </p:nvCxnSpPr>
        <p:spPr bwMode="auto">
          <a:xfrm>
            <a:off x="1331640" y="4740011"/>
            <a:ext cx="0" cy="335437"/>
          </a:xfrm>
          <a:prstGeom prst="straightConnector1">
            <a:avLst/>
          </a:prstGeom>
          <a:noFill/>
          <a:ln w="28575" cap="flat" cmpd="sng" algn="ctr">
            <a:solidFill>
              <a:schemeClr val="tx2">
                <a:lumMod val="50000"/>
                <a:lumOff val="50000"/>
              </a:schemeClr>
            </a:solidFill>
            <a:prstDash val="solid"/>
            <a:round/>
            <a:headEnd type="none" w="sm" len="sm"/>
            <a:tailEnd type="arrow"/>
          </a:ln>
          <a:effectLst/>
        </p:spPr>
      </p:cxnSp>
      <p:sp>
        <p:nvSpPr>
          <p:cNvPr id="16" name="矩形 15"/>
          <p:cNvSpPr/>
          <p:nvPr/>
        </p:nvSpPr>
        <p:spPr>
          <a:xfrm>
            <a:off x="539553" y="5075448"/>
            <a:ext cx="1656184" cy="590931"/>
          </a:xfrm>
          <a:prstGeom prst="rect">
            <a:avLst/>
          </a:prstGeom>
        </p:spPr>
        <p:txBody>
          <a:bodyPr wrap="square">
            <a:spAutoFit/>
          </a:bodyPr>
          <a:lstStyle/>
          <a:p>
            <a:r>
              <a:rPr lang="en-US" altLang="zh-CN" sz="1800" b="0" dirty="0" smtClean="0">
                <a:solidFill>
                  <a:schemeClr val="accent2"/>
                </a:solidFill>
              </a:rPr>
              <a:t>Construction workload</a:t>
            </a:r>
            <a:endParaRPr lang="zh-CN" altLang="en-US" sz="1800" b="0" dirty="0">
              <a:solidFill>
                <a:schemeClr val="accent2"/>
              </a:solidFill>
            </a:endParaRPr>
          </a:p>
        </p:txBody>
      </p:sp>
      <p:cxnSp>
        <p:nvCxnSpPr>
          <p:cNvPr id="17" name="直接箭头连接符 16"/>
          <p:cNvCxnSpPr/>
          <p:nvPr/>
        </p:nvCxnSpPr>
        <p:spPr bwMode="auto">
          <a:xfrm>
            <a:off x="2051720" y="5213513"/>
            <a:ext cx="0" cy="314799"/>
          </a:xfrm>
          <a:prstGeom prst="straightConnector1">
            <a:avLst/>
          </a:prstGeom>
          <a:noFill/>
          <a:ln w="28575" cap="flat" cmpd="sng" algn="ctr">
            <a:solidFill>
              <a:srgbClr val="00B050"/>
            </a:solidFill>
            <a:prstDash val="solid"/>
            <a:round/>
            <a:headEnd type="none" w="sm" len="sm"/>
            <a:tailEnd type="arrow"/>
          </a:ln>
          <a:effectLst/>
        </p:spPr>
      </p:cxnSp>
      <p:sp>
        <p:nvSpPr>
          <p:cNvPr id="18" name="圆角矩形 17"/>
          <p:cNvSpPr/>
          <p:nvPr/>
        </p:nvSpPr>
        <p:spPr bwMode="auto">
          <a:xfrm>
            <a:off x="2987824" y="1484783"/>
            <a:ext cx="2952328" cy="675793"/>
          </a:xfrm>
          <a:prstGeom prst="roundRect">
            <a:avLst/>
          </a:prstGeom>
          <a:noFill/>
          <a:ln w="28575" cap="flat" cmpd="sng" algn="ctr">
            <a:solidFill>
              <a:schemeClr val="tx2">
                <a:lumMod val="50000"/>
                <a:lumOff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cxnSp>
        <p:nvCxnSpPr>
          <p:cNvPr id="19" name="直接连接符 18"/>
          <p:cNvCxnSpPr/>
          <p:nvPr/>
        </p:nvCxnSpPr>
        <p:spPr bwMode="auto">
          <a:xfrm flipH="1">
            <a:off x="1979712" y="1986468"/>
            <a:ext cx="1008112" cy="290404"/>
          </a:xfrm>
          <a:prstGeom prst="line">
            <a:avLst/>
          </a:prstGeom>
          <a:noFill/>
          <a:ln w="28575" cap="flat" cmpd="sng" algn="ctr">
            <a:solidFill>
              <a:schemeClr val="tx2">
                <a:lumMod val="50000"/>
                <a:lumOff val="50000"/>
              </a:schemeClr>
            </a:solidFill>
            <a:prstDash val="solid"/>
            <a:round/>
            <a:headEnd type="none" w="sm" len="sm"/>
            <a:tailEnd type="none" w="sm" len="sm"/>
          </a:ln>
          <a:effectLst/>
        </p:spPr>
      </p:cxnSp>
      <p:sp>
        <p:nvSpPr>
          <p:cNvPr id="23" name="矩形 22"/>
          <p:cNvSpPr/>
          <p:nvPr/>
        </p:nvSpPr>
        <p:spPr>
          <a:xfrm>
            <a:off x="395536" y="2045456"/>
            <a:ext cx="1656184" cy="590931"/>
          </a:xfrm>
          <a:prstGeom prst="rect">
            <a:avLst/>
          </a:prstGeom>
        </p:spPr>
        <p:txBody>
          <a:bodyPr wrap="square">
            <a:spAutoFit/>
          </a:bodyPr>
          <a:lstStyle/>
          <a:p>
            <a:r>
              <a:rPr lang="en-US" altLang="zh-CN" sz="1800" b="0" dirty="0" smtClean="0">
                <a:solidFill>
                  <a:schemeClr val="accent2"/>
                </a:solidFill>
              </a:rPr>
              <a:t>Deck plate thickness</a:t>
            </a:r>
            <a:endParaRPr lang="zh-CN" altLang="en-US" sz="1800" b="0" dirty="0">
              <a:solidFill>
                <a:schemeClr val="accent2"/>
              </a:solidFill>
            </a:endParaRPr>
          </a:p>
        </p:txBody>
      </p:sp>
      <p:cxnSp>
        <p:nvCxnSpPr>
          <p:cNvPr id="24" name="直接箭头连接符 23"/>
          <p:cNvCxnSpPr/>
          <p:nvPr/>
        </p:nvCxnSpPr>
        <p:spPr bwMode="auto">
          <a:xfrm>
            <a:off x="1691680" y="2192042"/>
            <a:ext cx="0" cy="314799"/>
          </a:xfrm>
          <a:prstGeom prst="straightConnector1">
            <a:avLst/>
          </a:prstGeom>
          <a:noFill/>
          <a:ln w="28575" cap="flat" cmpd="sng" algn="ctr">
            <a:solidFill>
              <a:srgbClr val="00B050"/>
            </a:solidFill>
            <a:prstDash val="solid"/>
            <a:round/>
            <a:headEnd type="none" w="sm" len="sm"/>
            <a:tailEnd type="arrow"/>
          </a:ln>
          <a:effectLst/>
        </p:spPr>
      </p:cxnSp>
      <p:sp>
        <p:nvSpPr>
          <p:cNvPr id="21" name="椭圆 20"/>
          <p:cNvSpPr/>
          <p:nvPr/>
        </p:nvSpPr>
        <p:spPr bwMode="auto">
          <a:xfrm>
            <a:off x="5220072" y="5162495"/>
            <a:ext cx="720080" cy="426746"/>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30" name="椭圆 29"/>
          <p:cNvSpPr/>
          <p:nvPr/>
        </p:nvSpPr>
        <p:spPr bwMode="auto">
          <a:xfrm>
            <a:off x="5796136" y="3216072"/>
            <a:ext cx="576064" cy="933007"/>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cxnSp>
        <p:nvCxnSpPr>
          <p:cNvPr id="31" name="直接连接符 30"/>
          <p:cNvCxnSpPr/>
          <p:nvPr/>
        </p:nvCxnSpPr>
        <p:spPr bwMode="auto">
          <a:xfrm flipH="1" flipV="1">
            <a:off x="6300192" y="3951058"/>
            <a:ext cx="648072" cy="788953"/>
          </a:xfrm>
          <a:prstGeom prst="line">
            <a:avLst/>
          </a:prstGeom>
          <a:noFill/>
          <a:ln w="28575" cap="flat" cmpd="sng" algn="ctr">
            <a:solidFill>
              <a:srgbClr val="FF0000"/>
            </a:solidFill>
            <a:prstDash val="solid"/>
            <a:round/>
            <a:headEnd type="none" w="sm" len="sm"/>
            <a:tailEnd type="none" w="sm" len="sm"/>
          </a:ln>
          <a:effectLst/>
        </p:spPr>
      </p:cxnSp>
      <p:cxnSp>
        <p:nvCxnSpPr>
          <p:cNvPr id="33" name="直接连接符 32"/>
          <p:cNvCxnSpPr/>
          <p:nvPr/>
        </p:nvCxnSpPr>
        <p:spPr bwMode="auto">
          <a:xfrm flipH="1">
            <a:off x="5940152" y="4797152"/>
            <a:ext cx="1008112" cy="573761"/>
          </a:xfrm>
          <a:prstGeom prst="line">
            <a:avLst/>
          </a:prstGeom>
          <a:noFill/>
          <a:ln w="28575" cap="flat" cmpd="sng" algn="ctr">
            <a:solidFill>
              <a:srgbClr val="FF0000"/>
            </a:solidFill>
            <a:prstDash val="solid"/>
            <a:round/>
            <a:headEnd type="none" w="sm" len="sm"/>
            <a:tailEnd type="none" w="sm" len="sm"/>
          </a:ln>
          <a:effectLst/>
        </p:spPr>
      </p:cxnSp>
      <p:sp>
        <p:nvSpPr>
          <p:cNvPr id="36" name="矩形 35"/>
          <p:cNvSpPr/>
          <p:nvPr/>
        </p:nvSpPr>
        <p:spPr>
          <a:xfrm>
            <a:off x="6948264" y="4377037"/>
            <a:ext cx="1440160" cy="840230"/>
          </a:xfrm>
          <a:prstGeom prst="rect">
            <a:avLst/>
          </a:prstGeom>
        </p:spPr>
        <p:txBody>
          <a:bodyPr wrap="square">
            <a:spAutoFit/>
          </a:bodyPr>
          <a:lstStyle/>
          <a:p>
            <a:r>
              <a:rPr lang="en-US" altLang="zh-CN" sz="1800" b="0" dirty="0" smtClean="0">
                <a:solidFill>
                  <a:srgbClr val="FF0000"/>
                </a:solidFill>
              </a:rPr>
              <a:t>number or size of end brackets</a:t>
            </a:r>
            <a:endParaRPr lang="zh-CN" altLang="en-US" sz="1800" b="0" dirty="0">
              <a:solidFill>
                <a:srgbClr val="FF0000"/>
              </a:solidFill>
            </a:endParaRPr>
          </a:p>
        </p:txBody>
      </p:sp>
      <p:cxnSp>
        <p:nvCxnSpPr>
          <p:cNvPr id="37" name="直接箭头连接符 36"/>
          <p:cNvCxnSpPr/>
          <p:nvPr/>
        </p:nvCxnSpPr>
        <p:spPr bwMode="auto">
          <a:xfrm flipV="1">
            <a:off x="8316416" y="4601944"/>
            <a:ext cx="0" cy="352608"/>
          </a:xfrm>
          <a:prstGeom prst="straightConnector1">
            <a:avLst/>
          </a:prstGeom>
          <a:noFill/>
          <a:ln w="28575" cap="flat" cmpd="sng" algn="ctr">
            <a:solidFill>
              <a:srgbClr val="FF0000"/>
            </a:solidFill>
            <a:prstDash val="solid"/>
            <a:round/>
            <a:headEnd type="none" w="sm" len="sm"/>
            <a:tailEnd type="arrow"/>
          </a:ln>
          <a:effectLst/>
        </p:spPr>
      </p:cxnSp>
      <p:cxnSp>
        <p:nvCxnSpPr>
          <p:cNvPr id="39" name="直接连接符 38"/>
          <p:cNvCxnSpPr/>
          <p:nvPr/>
        </p:nvCxnSpPr>
        <p:spPr bwMode="auto">
          <a:xfrm flipH="1">
            <a:off x="5940152" y="1484783"/>
            <a:ext cx="936104" cy="216026"/>
          </a:xfrm>
          <a:prstGeom prst="line">
            <a:avLst/>
          </a:prstGeom>
          <a:noFill/>
          <a:ln w="28575" cap="flat" cmpd="sng" algn="ctr">
            <a:solidFill>
              <a:srgbClr val="FF0000"/>
            </a:solidFill>
            <a:prstDash val="solid"/>
            <a:round/>
            <a:headEnd type="none" w="sm" len="sm"/>
            <a:tailEnd type="none" w="sm" len="sm"/>
          </a:ln>
          <a:effectLst/>
        </p:spPr>
      </p:cxnSp>
      <p:sp>
        <p:nvSpPr>
          <p:cNvPr id="42" name="矩形 41"/>
          <p:cNvSpPr/>
          <p:nvPr/>
        </p:nvSpPr>
        <p:spPr>
          <a:xfrm>
            <a:off x="6876256" y="1102513"/>
            <a:ext cx="1800200" cy="1089529"/>
          </a:xfrm>
          <a:prstGeom prst="rect">
            <a:avLst/>
          </a:prstGeom>
        </p:spPr>
        <p:txBody>
          <a:bodyPr wrap="square">
            <a:spAutoFit/>
          </a:bodyPr>
          <a:lstStyle/>
          <a:p>
            <a:r>
              <a:rPr lang="en-US" altLang="zh-CN" sz="1800" b="0" dirty="0" smtClean="0">
                <a:solidFill>
                  <a:srgbClr val="FF0000"/>
                </a:solidFill>
              </a:rPr>
              <a:t>Be cautious to the holes or welded joints on main deck</a:t>
            </a:r>
            <a:endParaRPr lang="zh-CN" altLang="en-US" sz="1800" b="0" dirty="0">
              <a:solidFill>
                <a:srgbClr val="FF0000"/>
              </a:solidFill>
            </a:endParaRPr>
          </a:p>
        </p:txBody>
      </p:sp>
    </p:spTree>
    <p:extLst>
      <p:ext uri="{BB962C8B-B14F-4D97-AF65-F5344CB8AC3E}">
        <p14:creationId xmlns:p14="http://schemas.microsoft.com/office/powerpoint/2010/main" val="272932384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57200" y="908720"/>
            <a:ext cx="8229600" cy="4968552"/>
          </a:xfrm>
        </p:spPr>
        <p:txBody>
          <a:bodyPr/>
          <a:lstStyle/>
          <a:p>
            <a:r>
              <a:rPr lang="en-US" altLang="zh-CN" dirty="0"/>
              <a:t>Cargo hold </a:t>
            </a:r>
            <a:r>
              <a:rPr lang="en-US" altLang="zh-CN" dirty="0" smtClean="0"/>
              <a:t>analysis</a:t>
            </a:r>
          </a:p>
          <a:p>
            <a:pPr lvl="1"/>
            <a:r>
              <a:rPr lang="en-US" altLang="zh-CN" dirty="0" err="1" smtClean="0"/>
              <a:t>Midship</a:t>
            </a:r>
            <a:r>
              <a:rPr lang="en-US" altLang="zh-CN" dirty="0" smtClean="0"/>
              <a:t> cargo hold region</a:t>
            </a:r>
          </a:p>
          <a:p>
            <a:pPr lvl="2"/>
            <a:r>
              <a:rPr lang="en-US" altLang="zh-CN" b="0" dirty="0" smtClean="0"/>
              <a:t>Use model of parent ship</a:t>
            </a:r>
          </a:p>
          <a:p>
            <a:pPr lvl="2"/>
            <a:r>
              <a:rPr lang="en-US" altLang="zh-CN" b="0" dirty="0" smtClean="0"/>
              <a:t>Yielding</a:t>
            </a:r>
            <a:endParaRPr lang="zh-CN" altLang="en-US" b="0" dirty="0"/>
          </a:p>
        </p:txBody>
      </p:sp>
      <p:pic>
        <p:nvPicPr>
          <p:cNvPr id="7170" name="图片 73"/>
          <p:cNvPicPr>
            <a:picLocks noChangeAspect="1" noChangeArrowheads="1"/>
          </p:cNvPicPr>
          <p:nvPr/>
        </p:nvPicPr>
        <p:blipFill>
          <a:blip r:embed="rId2">
            <a:extLst>
              <a:ext uri="{28A0092B-C50C-407E-A947-70E740481C1C}">
                <a14:useLocalDpi xmlns:a14="http://schemas.microsoft.com/office/drawing/2010/main" val="0"/>
              </a:ext>
            </a:extLst>
          </a:blip>
          <a:srcRect t="4076" b="6981"/>
          <a:stretch>
            <a:fillRect/>
          </a:stretch>
        </p:blipFill>
        <p:spPr bwMode="auto">
          <a:xfrm>
            <a:off x="1403648" y="2249791"/>
            <a:ext cx="5976664" cy="369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连接符 5"/>
          <p:cNvCxnSpPr/>
          <p:nvPr/>
        </p:nvCxnSpPr>
        <p:spPr bwMode="auto">
          <a:xfrm flipH="1">
            <a:off x="3779912" y="2609832"/>
            <a:ext cx="1080120" cy="576064"/>
          </a:xfrm>
          <a:prstGeom prst="line">
            <a:avLst/>
          </a:prstGeom>
          <a:noFill/>
          <a:ln w="28575" cap="flat" cmpd="sng" algn="ctr">
            <a:solidFill>
              <a:srgbClr val="FF0000"/>
            </a:solidFill>
            <a:prstDash val="solid"/>
            <a:round/>
            <a:headEnd type="none" w="sm" len="sm"/>
            <a:tailEnd type="none" w="sm" len="sm"/>
          </a:ln>
          <a:effectLst/>
        </p:spPr>
      </p:cxnSp>
      <p:cxnSp>
        <p:nvCxnSpPr>
          <p:cNvPr id="9" name="直接连接符 8"/>
          <p:cNvCxnSpPr>
            <a:stCxn id="13" idx="2"/>
          </p:cNvCxnSpPr>
          <p:nvPr/>
        </p:nvCxnSpPr>
        <p:spPr bwMode="auto">
          <a:xfrm flipH="1">
            <a:off x="4932040" y="2634323"/>
            <a:ext cx="148590" cy="551573"/>
          </a:xfrm>
          <a:prstGeom prst="line">
            <a:avLst/>
          </a:prstGeom>
          <a:noFill/>
          <a:ln w="28575" cap="flat" cmpd="sng" algn="ctr">
            <a:solidFill>
              <a:srgbClr val="FF0000"/>
            </a:solidFill>
            <a:prstDash val="solid"/>
            <a:round/>
            <a:headEnd type="none" w="sm" len="sm"/>
            <a:tailEnd type="none" w="sm" len="sm"/>
          </a:ln>
          <a:effectLst/>
        </p:spPr>
      </p:cxnSp>
      <p:sp>
        <p:nvSpPr>
          <p:cNvPr id="13" name="矩形 12"/>
          <p:cNvSpPr/>
          <p:nvPr/>
        </p:nvSpPr>
        <p:spPr>
          <a:xfrm>
            <a:off x="4391980" y="2292691"/>
            <a:ext cx="1377300" cy="341632"/>
          </a:xfrm>
          <a:prstGeom prst="rect">
            <a:avLst/>
          </a:prstGeom>
        </p:spPr>
        <p:txBody>
          <a:bodyPr wrap="none">
            <a:spAutoFit/>
          </a:bodyPr>
          <a:lstStyle/>
          <a:p>
            <a:pPr latinLnBrk="0"/>
            <a:r>
              <a:rPr lang="en-US" altLang="zh-CN" sz="1800" b="0" dirty="0"/>
              <a:t>+60%~90%</a:t>
            </a:r>
            <a:endParaRPr lang="zh-CN" altLang="zh-CN" sz="1800" b="0" dirty="0"/>
          </a:p>
        </p:txBody>
      </p:sp>
      <p:sp>
        <p:nvSpPr>
          <p:cNvPr id="14" name="矩形 13"/>
          <p:cNvSpPr/>
          <p:nvPr/>
        </p:nvSpPr>
        <p:spPr>
          <a:xfrm>
            <a:off x="2600305" y="4013540"/>
            <a:ext cx="1184940" cy="341632"/>
          </a:xfrm>
          <a:prstGeom prst="rect">
            <a:avLst/>
          </a:prstGeom>
        </p:spPr>
        <p:txBody>
          <a:bodyPr wrap="none">
            <a:spAutoFit/>
          </a:bodyPr>
          <a:lstStyle/>
          <a:p>
            <a:r>
              <a:rPr lang="en-US" altLang="zh-CN" sz="1800" b="0" dirty="0"/>
              <a:t>fine mesh</a:t>
            </a:r>
            <a:endParaRPr lang="zh-CN" altLang="en-US" sz="1800" b="0" dirty="0"/>
          </a:p>
        </p:txBody>
      </p:sp>
      <p:cxnSp>
        <p:nvCxnSpPr>
          <p:cNvPr id="16" name="直接连接符 15"/>
          <p:cNvCxnSpPr/>
          <p:nvPr/>
        </p:nvCxnSpPr>
        <p:spPr bwMode="auto">
          <a:xfrm flipH="1">
            <a:off x="2112655" y="4355172"/>
            <a:ext cx="540060" cy="288032"/>
          </a:xfrm>
          <a:prstGeom prst="line">
            <a:avLst/>
          </a:prstGeom>
          <a:noFill/>
          <a:ln w="28575" cap="flat" cmpd="sng" algn="ctr">
            <a:solidFill>
              <a:srgbClr val="FF0000"/>
            </a:solidFill>
            <a:prstDash val="solid"/>
            <a:round/>
            <a:headEnd type="none" w="sm" len="sm"/>
            <a:tailEnd type="none" w="sm" len="sm"/>
          </a:ln>
          <a:effectLst/>
        </p:spPr>
      </p:cxnSp>
      <p:cxnSp>
        <p:nvCxnSpPr>
          <p:cNvPr id="18" name="直接连接符 17"/>
          <p:cNvCxnSpPr/>
          <p:nvPr/>
        </p:nvCxnSpPr>
        <p:spPr bwMode="auto">
          <a:xfrm flipH="1">
            <a:off x="2771800" y="4355172"/>
            <a:ext cx="216024" cy="846948"/>
          </a:xfrm>
          <a:prstGeom prst="line">
            <a:avLst/>
          </a:prstGeom>
          <a:noFill/>
          <a:ln w="28575" cap="flat" cmpd="sng" algn="ctr">
            <a:solidFill>
              <a:srgbClr val="FF0000"/>
            </a:solidFill>
            <a:prstDash val="solid"/>
            <a:round/>
            <a:headEnd type="none" w="sm" len="sm"/>
            <a:tailEnd type="none" w="sm" len="sm"/>
          </a:ln>
          <a:effectLst/>
        </p:spPr>
      </p:cxnSp>
      <p:cxnSp>
        <p:nvCxnSpPr>
          <p:cNvPr id="21" name="直接连接符 20"/>
          <p:cNvCxnSpPr/>
          <p:nvPr/>
        </p:nvCxnSpPr>
        <p:spPr bwMode="auto">
          <a:xfrm>
            <a:off x="3408799" y="4355172"/>
            <a:ext cx="299105" cy="846948"/>
          </a:xfrm>
          <a:prstGeom prst="line">
            <a:avLst/>
          </a:prstGeom>
          <a:noFill/>
          <a:ln w="28575" cap="flat" cmpd="sng" algn="ctr">
            <a:solidFill>
              <a:srgbClr val="FF0000"/>
            </a:solidFill>
            <a:prstDash val="solid"/>
            <a:round/>
            <a:headEnd type="none" w="sm" len="sm"/>
            <a:tailEnd type="none" w="sm" len="sm"/>
          </a:ln>
          <a:effectLst/>
        </p:spPr>
      </p:cxnSp>
      <p:cxnSp>
        <p:nvCxnSpPr>
          <p:cNvPr id="23" name="直接连接符 22"/>
          <p:cNvCxnSpPr/>
          <p:nvPr/>
        </p:nvCxnSpPr>
        <p:spPr bwMode="auto">
          <a:xfrm>
            <a:off x="3707904" y="4355172"/>
            <a:ext cx="684076" cy="423474"/>
          </a:xfrm>
          <a:prstGeom prst="line">
            <a:avLst/>
          </a:prstGeom>
          <a:noFill/>
          <a:ln w="28575" cap="flat" cmpd="sng" algn="ctr">
            <a:solidFill>
              <a:srgbClr val="FF0000"/>
            </a:solidFill>
            <a:prstDash val="solid"/>
            <a:round/>
            <a:headEnd type="none" w="sm" len="sm"/>
            <a:tailEnd type="none" w="sm" len="sm"/>
          </a:ln>
          <a:effectLst/>
        </p:spPr>
      </p:cxnSp>
      <p:cxnSp>
        <p:nvCxnSpPr>
          <p:cNvPr id="26" name="直接连接符 25"/>
          <p:cNvCxnSpPr/>
          <p:nvPr/>
        </p:nvCxnSpPr>
        <p:spPr bwMode="auto">
          <a:xfrm flipH="1" flipV="1">
            <a:off x="5364088" y="2641086"/>
            <a:ext cx="1008112" cy="688826"/>
          </a:xfrm>
          <a:prstGeom prst="line">
            <a:avLst/>
          </a:prstGeom>
          <a:noFill/>
          <a:ln w="28575"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288649897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7"/>
          <p:cNvPicPr>
            <a:picLocks noChangeAspect="1" noChangeArrowheads="1"/>
          </p:cNvPicPr>
          <p:nvPr/>
        </p:nvPicPr>
        <p:blipFill>
          <a:blip r:embed="rId2">
            <a:extLst>
              <a:ext uri="{28A0092B-C50C-407E-A947-70E740481C1C}">
                <a14:useLocalDpi xmlns:a14="http://schemas.microsoft.com/office/drawing/2010/main" val="0"/>
              </a:ext>
            </a:extLst>
          </a:blip>
          <a:srcRect t="4112" b="4184"/>
          <a:stretch>
            <a:fillRect/>
          </a:stretch>
        </p:blipFill>
        <p:spPr bwMode="auto">
          <a:xfrm>
            <a:off x="1331640" y="2003481"/>
            <a:ext cx="6084676" cy="394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67544" y="908720"/>
            <a:ext cx="8229600" cy="4968552"/>
          </a:xfrm>
        </p:spPr>
        <p:txBody>
          <a:bodyPr/>
          <a:lstStyle/>
          <a:p>
            <a:r>
              <a:rPr lang="en-US" altLang="zh-CN" dirty="0"/>
              <a:t>Cargo hold </a:t>
            </a:r>
            <a:r>
              <a:rPr lang="en-US" altLang="zh-CN" dirty="0" smtClean="0"/>
              <a:t>analysis</a:t>
            </a:r>
          </a:p>
          <a:p>
            <a:pPr lvl="1"/>
            <a:r>
              <a:rPr lang="en-US" altLang="zh-CN" dirty="0" err="1" smtClean="0"/>
              <a:t>Midship</a:t>
            </a:r>
            <a:r>
              <a:rPr lang="en-US" altLang="zh-CN" dirty="0" smtClean="0"/>
              <a:t> cargo hold region</a:t>
            </a:r>
          </a:p>
          <a:p>
            <a:pPr lvl="2"/>
            <a:r>
              <a:rPr lang="en-US" altLang="zh-CN" b="0" dirty="0" smtClean="0"/>
              <a:t>Yielding</a:t>
            </a:r>
          </a:p>
        </p:txBody>
      </p:sp>
      <p:cxnSp>
        <p:nvCxnSpPr>
          <p:cNvPr id="6" name="直接连接符 5"/>
          <p:cNvCxnSpPr/>
          <p:nvPr/>
        </p:nvCxnSpPr>
        <p:spPr bwMode="auto">
          <a:xfrm flipH="1" flipV="1">
            <a:off x="3448050" y="2710434"/>
            <a:ext cx="1005890" cy="318754"/>
          </a:xfrm>
          <a:prstGeom prst="line">
            <a:avLst/>
          </a:prstGeom>
          <a:noFill/>
          <a:ln w="28575" cap="flat" cmpd="sng" algn="ctr">
            <a:solidFill>
              <a:srgbClr val="FF0000"/>
            </a:solidFill>
            <a:prstDash val="solid"/>
            <a:round/>
            <a:headEnd type="none" w="sm" len="sm"/>
            <a:tailEnd type="none" w="sm" len="sm"/>
          </a:ln>
          <a:effectLst/>
        </p:spPr>
      </p:cxnSp>
      <p:cxnSp>
        <p:nvCxnSpPr>
          <p:cNvPr id="9" name="直接连接符 8"/>
          <p:cNvCxnSpPr/>
          <p:nvPr/>
        </p:nvCxnSpPr>
        <p:spPr bwMode="auto">
          <a:xfrm flipH="1">
            <a:off x="3971925" y="3200004"/>
            <a:ext cx="672083" cy="929655"/>
          </a:xfrm>
          <a:prstGeom prst="line">
            <a:avLst/>
          </a:prstGeom>
          <a:noFill/>
          <a:ln w="28575" cap="flat" cmpd="sng" algn="ctr">
            <a:solidFill>
              <a:srgbClr val="FF0000"/>
            </a:solidFill>
            <a:prstDash val="solid"/>
            <a:round/>
            <a:headEnd type="none" w="sm" len="sm"/>
            <a:tailEnd type="none" w="sm" len="sm"/>
          </a:ln>
          <a:effectLst/>
        </p:spPr>
      </p:cxnSp>
      <p:sp>
        <p:nvSpPr>
          <p:cNvPr id="13" name="矩形 12"/>
          <p:cNvSpPr/>
          <p:nvPr/>
        </p:nvSpPr>
        <p:spPr>
          <a:xfrm>
            <a:off x="4453939" y="2858371"/>
            <a:ext cx="832279" cy="341632"/>
          </a:xfrm>
          <a:prstGeom prst="rect">
            <a:avLst/>
          </a:prstGeom>
        </p:spPr>
        <p:txBody>
          <a:bodyPr wrap="none">
            <a:spAutoFit/>
          </a:bodyPr>
          <a:lstStyle/>
          <a:p>
            <a:pPr latinLnBrk="0"/>
            <a:r>
              <a:rPr lang="en-US" altLang="zh-CN" sz="1800" b="0" dirty="0" smtClean="0"/>
              <a:t>+2mm</a:t>
            </a:r>
            <a:endParaRPr lang="zh-CN" altLang="zh-CN" sz="1800" b="0" dirty="0"/>
          </a:p>
        </p:txBody>
      </p:sp>
      <p:cxnSp>
        <p:nvCxnSpPr>
          <p:cNvPr id="26" name="直接连接符 25"/>
          <p:cNvCxnSpPr/>
          <p:nvPr/>
        </p:nvCxnSpPr>
        <p:spPr bwMode="auto">
          <a:xfrm flipV="1">
            <a:off x="3448050" y="3200005"/>
            <a:ext cx="1005890" cy="510554"/>
          </a:xfrm>
          <a:prstGeom prst="line">
            <a:avLst/>
          </a:prstGeom>
          <a:noFill/>
          <a:ln w="28575"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14391012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67544" y="908720"/>
            <a:ext cx="8229600" cy="4968552"/>
          </a:xfrm>
        </p:spPr>
        <p:txBody>
          <a:bodyPr/>
          <a:lstStyle/>
          <a:p>
            <a:r>
              <a:rPr lang="en-US" altLang="zh-CN" dirty="0"/>
              <a:t>Cargo hold </a:t>
            </a:r>
            <a:r>
              <a:rPr lang="en-US" altLang="zh-CN" dirty="0" smtClean="0"/>
              <a:t>analysis</a:t>
            </a:r>
          </a:p>
          <a:p>
            <a:pPr lvl="1"/>
            <a:r>
              <a:rPr lang="en-US" altLang="zh-CN" dirty="0" err="1" smtClean="0"/>
              <a:t>Midship</a:t>
            </a:r>
            <a:r>
              <a:rPr lang="en-US" altLang="zh-CN" dirty="0" smtClean="0"/>
              <a:t> cargo hold region</a:t>
            </a:r>
          </a:p>
          <a:p>
            <a:pPr lvl="2"/>
            <a:r>
              <a:rPr lang="en-US" altLang="zh-CN" b="0" dirty="0" smtClean="0"/>
              <a:t>Buckling</a:t>
            </a:r>
          </a:p>
        </p:txBody>
      </p:sp>
      <p:pic>
        <p:nvPicPr>
          <p:cNvPr id="9218" name="图片 49"/>
          <p:cNvPicPr>
            <a:picLocks noChangeAspect="1" noChangeArrowheads="1"/>
          </p:cNvPicPr>
          <p:nvPr/>
        </p:nvPicPr>
        <p:blipFill>
          <a:blip r:embed="rId3">
            <a:extLst>
              <a:ext uri="{28A0092B-C50C-407E-A947-70E740481C1C}">
                <a14:useLocalDpi xmlns:a14="http://schemas.microsoft.com/office/drawing/2010/main" val="0"/>
              </a:ext>
            </a:extLst>
          </a:blip>
          <a:srcRect l="2261" t="16016" r="8038" b="14778"/>
          <a:stretch>
            <a:fillRect/>
          </a:stretch>
        </p:blipFill>
        <p:spPr bwMode="auto">
          <a:xfrm>
            <a:off x="899592" y="1916832"/>
            <a:ext cx="359976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845840" y="3717032"/>
            <a:ext cx="3726160" cy="341632"/>
          </a:xfrm>
          <a:prstGeom prst="rect">
            <a:avLst/>
          </a:prstGeom>
        </p:spPr>
        <p:txBody>
          <a:bodyPr wrap="square">
            <a:spAutoFit/>
          </a:bodyPr>
          <a:lstStyle/>
          <a:p>
            <a:r>
              <a:rPr lang="en-US" altLang="zh-CN" sz="1800" b="0" dirty="0"/>
              <a:t>Floor: +1mm; others: add stiffener</a:t>
            </a:r>
            <a:endParaRPr lang="zh-CN" altLang="en-US" sz="1800" b="0" dirty="0"/>
          </a:p>
        </p:txBody>
      </p:sp>
      <p:pic>
        <p:nvPicPr>
          <p:cNvPr id="9219" name="图片 34"/>
          <p:cNvPicPr>
            <a:picLocks noChangeAspect="1" noChangeArrowheads="1"/>
          </p:cNvPicPr>
          <p:nvPr/>
        </p:nvPicPr>
        <p:blipFill>
          <a:blip r:embed="rId4">
            <a:extLst>
              <a:ext uri="{28A0092B-C50C-407E-A947-70E740481C1C}">
                <a14:useLocalDpi xmlns:a14="http://schemas.microsoft.com/office/drawing/2010/main" val="0"/>
              </a:ext>
            </a:extLst>
          </a:blip>
          <a:srcRect l="10664" t="13361" r="12808" b="16484"/>
          <a:stretch>
            <a:fillRect/>
          </a:stretch>
        </p:blipFill>
        <p:spPr bwMode="auto">
          <a:xfrm>
            <a:off x="5436096" y="1556792"/>
            <a:ext cx="2952328" cy="189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292080" y="3356992"/>
            <a:ext cx="3420888" cy="590931"/>
          </a:xfrm>
          <a:prstGeom prst="rect">
            <a:avLst/>
          </a:prstGeom>
        </p:spPr>
        <p:txBody>
          <a:bodyPr wrap="square">
            <a:spAutoFit/>
          </a:bodyPr>
          <a:lstStyle/>
          <a:p>
            <a:r>
              <a:rPr lang="en-US" altLang="zh-CN" sz="1800" b="0" dirty="0"/>
              <a:t>Centerline BHD: add stiffener; change material</a:t>
            </a:r>
            <a:endParaRPr lang="zh-CN" altLang="en-US" sz="1800" b="0" dirty="0"/>
          </a:p>
        </p:txBody>
      </p:sp>
      <p:pic>
        <p:nvPicPr>
          <p:cNvPr id="9220" name="图片 52"/>
          <p:cNvPicPr>
            <a:picLocks noChangeAspect="1" noChangeArrowheads="1"/>
          </p:cNvPicPr>
          <p:nvPr/>
        </p:nvPicPr>
        <p:blipFill>
          <a:blip r:embed="rId5" cstate="print">
            <a:extLst>
              <a:ext uri="{28A0092B-C50C-407E-A947-70E740481C1C}">
                <a14:useLocalDpi xmlns:a14="http://schemas.microsoft.com/office/drawing/2010/main" val="0"/>
              </a:ext>
            </a:extLst>
          </a:blip>
          <a:srcRect l="16476" t="7016" r="20660" b="7518"/>
          <a:stretch>
            <a:fillRect/>
          </a:stretch>
        </p:blipFill>
        <p:spPr bwMode="auto">
          <a:xfrm>
            <a:off x="539551" y="4307963"/>
            <a:ext cx="2448273" cy="171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965779" y="4653136"/>
            <a:ext cx="2038269" cy="1371032"/>
          </a:xfrm>
          <a:prstGeom prst="rect">
            <a:avLst/>
          </a:prstGeom>
        </p:spPr>
        <p:txBody>
          <a:bodyPr wrap="square">
            <a:spAutoFit/>
          </a:bodyPr>
          <a:lstStyle/>
          <a:p>
            <a:pPr latinLnBrk="0"/>
            <a:r>
              <a:rPr lang="en-US" altLang="zh-CN" sz="1800" b="0" dirty="0"/>
              <a:t>End of shear span of transverse stringer: +2mm; </a:t>
            </a:r>
            <a:endParaRPr lang="zh-CN" altLang="zh-CN" sz="1800" b="0" dirty="0"/>
          </a:p>
          <a:p>
            <a:r>
              <a:rPr lang="en-US" altLang="zh-CN" sz="1800" b="0" dirty="0"/>
              <a:t>Others: add stiffener</a:t>
            </a:r>
            <a:endParaRPr lang="zh-CN" altLang="en-US" sz="1800" b="0" dirty="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503480422"/>
              </p:ext>
            </p:extLst>
          </p:nvPr>
        </p:nvGraphicFramePr>
        <p:xfrm>
          <a:off x="5724128" y="4149080"/>
          <a:ext cx="1584176" cy="1894124"/>
        </p:xfrm>
        <a:graphic>
          <a:graphicData uri="http://schemas.openxmlformats.org/presentationml/2006/ole">
            <mc:AlternateContent xmlns:mc="http://schemas.openxmlformats.org/markup-compatibility/2006">
              <mc:Choice xmlns:v="urn:schemas-microsoft-com:vml" Requires="v">
                <p:oleObj spid="_x0000_s9269" name="BMP 图像" r:id="rId6" imgW="2076740" imgH="2495238" progId="Paint.Picture">
                  <p:embed/>
                </p:oleObj>
              </mc:Choice>
              <mc:Fallback>
                <p:oleObj name="BMP 图像" r:id="rId6" imgW="2076740" imgH="2495238" progId="Paint.Picture">
                  <p:embed/>
                  <p:pic>
                    <p:nvPicPr>
                      <p:cNvPr id="0" name="对象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149080"/>
                        <a:ext cx="1584176" cy="1894124"/>
                      </a:xfrm>
                      <a:prstGeom prst="rect">
                        <a:avLst/>
                      </a:prstGeom>
                      <a:noFill/>
                    </p:spPr>
                  </p:pic>
                </p:oleObj>
              </mc:Fallback>
            </mc:AlternateContent>
          </a:graphicData>
        </a:graphic>
      </p:graphicFrame>
      <p:sp>
        <p:nvSpPr>
          <p:cNvPr id="14" name="矩形 13"/>
          <p:cNvSpPr/>
          <p:nvPr/>
        </p:nvSpPr>
        <p:spPr>
          <a:xfrm>
            <a:off x="7308304" y="4653136"/>
            <a:ext cx="1656184" cy="1089529"/>
          </a:xfrm>
          <a:prstGeom prst="rect">
            <a:avLst/>
          </a:prstGeom>
        </p:spPr>
        <p:txBody>
          <a:bodyPr wrap="square">
            <a:spAutoFit/>
          </a:bodyPr>
          <a:lstStyle/>
          <a:p>
            <a:r>
              <a:rPr lang="en-US" altLang="zh-CN" sz="1800" b="0" dirty="0"/>
              <a:t>Transverse BHD: +0.5~2mm (port, upper)</a:t>
            </a:r>
            <a:endParaRPr lang="zh-CN" altLang="en-US" sz="1800" b="0" dirty="0"/>
          </a:p>
        </p:txBody>
      </p:sp>
    </p:spTree>
    <p:extLst>
      <p:ext uri="{BB962C8B-B14F-4D97-AF65-F5344CB8AC3E}">
        <p14:creationId xmlns:p14="http://schemas.microsoft.com/office/powerpoint/2010/main" val="241096806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67544" y="908720"/>
            <a:ext cx="8229600" cy="4968552"/>
          </a:xfrm>
        </p:spPr>
        <p:txBody>
          <a:bodyPr/>
          <a:lstStyle/>
          <a:p>
            <a:r>
              <a:rPr lang="en-US" altLang="zh-CN" dirty="0"/>
              <a:t>Cargo hold </a:t>
            </a:r>
            <a:r>
              <a:rPr lang="en-US" altLang="zh-CN" dirty="0" smtClean="0"/>
              <a:t>analysis</a:t>
            </a:r>
          </a:p>
          <a:p>
            <a:pPr lvl="1"/>
            <a:r>
              <a:rPr lang="en-US" altLang="zh-CN" dirty="0" err="1" smtClean="0"/>
              <a:t>Midship</a:t>
            </a:r>
            <a:r>
              <a:rPr lang="en-US" altLang="zh-CN" dirty="0" smtClean="0"/>
              <a:t> cargo hold region</a:t>
            </a:r>
          </a:p>
          <a:p>
            <a:pPr lvl="2"/>
            <a:r>
              <a:rPr lang="en-US" altLang="zh-CN" b="0" dirty="0" smtClean="0"/>
              <a:t>Structure weight </a:t>
            </a:r>
            <a:r>
              <a:rPr lang="en-US" altLang="zh-CN" b="0" dirty="0"/>
              <a:t>comparison</a:t>
            </a:r>
            <a:endParaRPr lang="en-US" altLang="zh-CN" b="0" dirty="0" smtClean="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2060848"/>
            <a:ext cx="68389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69421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67544" y="908720"/>
            <a:ext cx="8229600" cy="4968552"/>
          </a:xfrm>
        </p:spPr>
        <p:txBody>
          <a:bodyPr/>
          <a:lstStyle/>
          <a:p>
            <a:r>
              <a:rPr lang="en-US" altLang="zh-CN" dirty="0"/>
              <a:t>Cargo hold </a:t>
            </a:r>
            <a:r>
              <a:rPr lang="en-US" altLang="zh-CN" dirty="0" smtClean="0"/>
              <a:t>analysis</a:t>
            </a:r>
          </a:p>
          <a:p>
            <a:pPr lvl="1"/>
            <a:r>
              <a:rPr lang="en-US" altLang="zh-CN" dirty="0" smtClean="0"/>
              <a:t>Foremost cargo hold region</a:t>
            </a:r>
          </a:p>
          <a:p>
            <a:pPr lvl="2"/>
            <a:r>
              <a:rPr lang="en-US" altLang="zh-CN" b="0" dirty="0" smtClean="0"/>
              <a:t>New ship model</a:t>
            </a:r>
          </a:p>
          <a:p>
            <a:pPr lvl="2"/>
            <a:endParaRPr lang="en-US" altLang="zh-CN" b="0" dirty="0"/>
          </a:p>
          <a:p>
            <a:pPr lvl="2"/>
            <a:endParaRPr lang="en-US" altLang="zh-CN" b="0" dirty="0" smtClean="0"/>
          </a:p>
          <a:p>
            <a:pPr lvl="2"/>
            <a:endParaRPr lang="en-US" altLang="zh-CN" b="0" dirty="0"/>
          </a:p>
          <a:p>
            <a:pPr lvl="2">
              <a:lnSpc>
                <a:spcPct val="50000"/>
              </a:lnSpc>
            </a:pPr>
            <a:endParaRPr lang="en-US" altLang="zh-CN" b="0" dirty="0" smtClean="0"/>
          </a:p>
          <a:p>
            <a:pPr lvl="1"/>
            <a:r>
              <a:rPr lang="en-US" altLang="zh-CN" dirty="0" err="1" smtClean="0"/>
              <a:t>Aftmost</a:t>
            </a:r>
            <a:r>
              <a:rPr lang="en-US" altLang="zh-CN" dirty="0" smtClean="0"/>
              <a:t> </a:t>
            </a:r>
            <a:r>
              <a:rPr lang="en-US" altLang="zh-CN" dirty="0"/>
              <a:t>cargo hold region</a:t>
            </a:r>
          </a:p>
          <a:p>
            <a:pPr lvl="2"/>
            <a:r>
              <a:rPr lang="en-US" altLang="zh-CN" b="0" dirty="0"/>
              <a:t>New ship </a:t>
            </a:r>
            <a:r>
              <a:rPr lang="en-US" altLang="zh-CN" b="0" dirty="0" smtClean="0"/>
              <a:t>model without ice class (yielding)</a:t>
            </a:r>
            <a:endParaRPr lang="en-US" altLang="zh-CN" b="0" dirty="0"/>
          </a:p>
          <a:p>
            <a:pPr lvl="2"/>
            <a:endParaRPr lang="en-US" altLang="zh-CN" b="0" dirty="0" smtClean="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331640" y="1935240"/>
            <a:ext cx="3168352" cy="341632"/>
          </a:xfrm>
          <a:prstGeom prst="rect">
            <a:avLst/>
          </a:prstGeom>
        </p:spPr>
        <p:txBody>
          <a:bodyPr wrap="square">
            <a:spAutoFit/>
          </a:bodyPr>
          <a:lstStyle/>
          <a:p>
            <a:pPr latinLnBrk="0"/>
            <a:r>
              <a:rPr lang="en-US" altLang="zh-CN" sz="1800" b="0" dirty="0" smtClean="0">
                <a:solidFill>
                  <a:srgbClr val="103BB4"/>
                </a:solidFill>
              </a:rPr>
              <a:t>Strengthen due to ice class</a:t>
            </a:r>
            <a:endParaRPr lang="zh-CN" altLang="zh-CN" sz="1800" b="0" dirty="0">
              <a:solidFill>
                <a:srgbClr val="103BB4"/>
              </a:solidFill>
            </a:endParaRPr>
          </a:p>
        </p:txBody>
      </p:sp>
      <p:sp>
        <p:nvSpPr>
          <p:cNvPr id="9" name="矩形 8"/>
          <p:cNvSpPr/>
          <p:nvPr/>
        </p:nvSpPr>
        <p:spPr>
          <a:xfrm>
            <a:off x="1331640" y="2295280"/>
            <a:ext cx="3168352" cy="341632"/>
          </a:xfrm>
          <a:prstGeom prst="rect">
            <a:avLst/>
          </a:prstGeom>
        </p:spPr>
        <p:txBody>
          <a:bodyPr wrap="square">
            <a:spAutoFit/>
          </a:bodyPr>
          <a:lstStyle/>
          <a:p>
            <a:pPr latinLnBrk="0"/>
            <a:r>
              <a:rPr lang="en-US" altLang="zh-CN" sz="1800" b="0" dirty="0" smtClean="0">
                <a:solidFill>
                  <a:srgbClr val="103BB4"/>
                </a:solidFill>
              </a:rPr>
              <a:t>Different frame system</a:t>
            </a:r>
            <a:endParaRPr lang="zh-CN" altLang="zh-CN" sz="1800" b="0" dirty="0">
              <a:solidFill>
                <a:srgbClr val="103BB4"/>
              </a:solidFill>
            </a:endParaRPr>
          </a:p>
        </p:txBody>
      </p:sp>
      <p:sp>
        <p:nvSpPr>
          <p:cNvPr id="10" name="矩形 9"/>
          <p:cNvSpPr/>
          <p:nvPr/>
        </p:nvSpPr>
        <p:spPr>
          <a:xfrm>
            <a:off x="1331640" y="2655320"/>
            <a:ext cx="3168352" cy="341632"/>
          </a:xfrm>
          <a:prstGeom prst="rect">
            <a:avLst/>
          </a:prstGeom>
        </p:spPr>
        <p:txBody>
          <a:bodyPr wrap="square">
            <a:spAutoFit/>
          </a:bodyPr>
          <a:lstStyle/>
          <a:p>
            <a:pPr latinLnBrk="0"/>
            <a:r>
              <a:rPr lang="en-US" altLang="zh-CN" sz="1800" b="0" dirty="0" smtClean="0">
                <a:solidFill>
                  <a:srgbClr val="103BB4"/>
                </a:solidFill>
              </a:rPr>
              <a:t>Lower rate of HS steel</a:t>
            </a:r>
            <a:endParaRPr lang="zh-CN" altLang="zh-CN" sz="1800" b="0" dirty="0">
              <a:solidFill>
                <a:srgbClr val="103BB4"/>
              </a:solidFill>
            </a:endParaRPr>
          </a:p>
        </p:txBody>
      </p:sp>
      <p:cxnSp>
        <p:nvCxnSpPr>
          <p:cNvPr id="12" name="直接箭头连接符 11"/>
          <p:cNvCxnSpPr/>
          <p:nvPr/>
        </p:nvCxnSpPr>
        <p:spPr bwMode="auto">
          <a:xfrm flipV="1">
            <a:off x="4295310" y="2552811"/>
            <a:ext cx="780746" cy="292772"/>
          </a:xfrm>
          <a:prstGeom prst="straightConnector1">
            <a:avLst/>
          </a:prstGeom>
          <a:noFill/>
          <a:ln w="28575" cap="flat" cmpd="sng" algn="ctr">
            <a:solidFill>
              <a:srgbClr val="00B050"/>
            </a:solidFill>
            <a:prstDash val="solid"/>
            <a:round/>
            <a:headEnd type="none" w="sm" len="sm"/>
            <a:tailEnd type="arrow"/>
          </a:ln>
          <a:effectLst/>
        </p:spPr>
      </p:cxnSp>
      <p:cxnSp>
        <p:nvCxnSpPr>
          <p:cNvPr id="13" name="直接箭头连接符 12"/>
          <p:cNvCxnSpPr/>
          <p:nvPr/>
        </p:nvCxnSpPr>
        <p:spPr bwMode="auto">
          <a:xfrm>
            <a:off x="4301784" y="2109876"/>
            <a:ext cx="774272" cy="257412"/>
          </a:xfrm>
          <a:prstGeom prst="straightConnector1">
            <a:avLst/>
          </a:prstGeom>
          <a:noFill/>
          <a:ln w="28575" cap="flat" cmpd="sng" algn="ctr">
            <a:solidFill>
              <a:srgbClr val="00B050"/>
            </a:solidFill>
            <a:prstDash val="solid"/>
            <a:round/>
            <a:headEnd type="none" w="sm" len="sm"/>
            <a:tailEnd type="arrow"/>
          </a:ln>
          <a:effectLst/>
        </p:spPr>
      </p:cxnSp>
      <p:cxnSp>
        <p:nvCxnSpPr>
          <p:cNvPr id="14" name="直接箭头连接符 13"/>
          <p:cNvCxnSpPr/>
          <p:nvPr/>
        </p:nvCxnSpPr>
        <p:spPr bwMode="auto">
          <a:xfrm>
            <a:off x="4295310" y="2466096"/>
            <a:ext cx="774272" cy="0"/>
          </a:xfrm>
          <a:prstGeom prst="straightConnector1">
            <a:avLst/>
          </a:prstGeom>
          <a:noFill/>
          <a:ln w="28575" cap="flat" cmpd="sng" algn="ctr">
            <a:solidFill>
              <a:srgbClr val="00B050"/>
            </a:solidFill>
            <a:prstDash val="solid"/>
            <a:round/>
            <a:headEnd type="none" w="sm" len="sm"/>
            <a:tailEnd type="arrow"/>
          </a:ln>
          <a:effectLst/>
        </p:spPr>
      </p:cxnSp>
      <p:sp>
        <p:nvSpPr>
          <p:cNvPr id="16" name="矩形 15"/>
          <p:cNvSpPr/>
          <p:nvPr/>
        </p:nvSpPr>
        <p:spPr>
          <a:xfrm>
            <a:off x="5220072" y="2223272"/>
            <a:ext cx="2160240" cy="590931"/>
          </a:xfrm>
          <a:prstGeom prst="rect">
            <a:avLst/>
          </a:prstGeom>
        </p:spPr>
        <p:txBody>
          <a:bodyPr wrap="square">
            <a:spAutoFit/>
          </a:bodyPr>
          <a:lstStyle/>
          <a:p>
            <a:pPr latinLnBrk="0"/>
            <a:r>
              <a:rPr lang="en-US" altLang="zh-CN" sz="1800" b="0" dirty="0" smtClean="0">
                <a:solidFill>
                  <a:srgbClr val="103BB4"/>
                </a:solidFill>
              </a:rPr>
              <a:t>Few areas need to be reinforced</a:t>
            </a:r>
            <a:endParaRPr lang="zh-CN" altLang="zh-CN" sz="1800" b="0" dirty="0">
              <a:solidFill>
                <a:srgbClr val="103BB4"/>
              </a:solidFill>
            </a:endParaRPr>
          </a:p>
        </p:txBody>
      </p:sp>
      <p:pic>
        <p:nvPicPr>
          <p:cNvPr id="17410"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t="12083" b="9914"/>
          <a:stretch>
            <a:fillRect/>
          </a:stretch>
        </p:blipFill>
        <p:spPr bwMode="auto">
          <a:xfrm>
            <a:off x="661565" y="3861047"/>
            <a:ext cx="3592051" cy="181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28"/>
          <p:cNvPicPr>
            <a:picLocks noChangeAspect="1" noChangeArrowheads="1"/>
          </p:cNvPicPr>
          <p:nvPr/>
        </p:nvPicPr>
        <p:blipFill>
          <a:blip r:embed="rId3" cstate="print">
            <a:extLst>
              <a:ext uri="{28A0092B-C50C-407E-A947-70E740481C1C}">
                <a14:useLocalDpi xmlns:a14="http://schemas.microsoft.com/office/drawing/2010/main" val="0"/>
              </a:ext>
            </a:extLst>
          </a:blip>
          <a:srcRect t="7629" b="7629"/>
          <a:stretch>
            <a:fillRect/>
          </a:stretch>
        </p:blipFill>
        <p:spPr bwMode="auto">
          <a:xfrm>
            <a:off x="4932041" y="3861048"/>
            <a:ext cx="3312368" cy="18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951547" y="5679656"/>
            <a:ext cx="2826415" cy="341632"/>
          </a:xfrm>
          <a:prstGeom prst="rect">
            <a:avLst/>
          </a:prstGeom>
        </p:spPr>
        <p:txBody>
          <a:bodyPr wrap="none">
            <a:spAutoFit/>
          </a:bodyPr>
          <a:lstStyle/>
          <a:p>
            <a:r>
              <a:rPr lang="en-US" altLang="zh-CN" sz="1800" b="0" dirty="0"/>
              <a:t>Centerline BHD: +2~8mm</a:t>
            </a:r>
            <a:endParaRPr lang="zh-CN" altLang="en-US" sz="1800" b="0" dirty="0"/>
          </a:p>
        </p:txBody>
      </p:sp>
      <p:sp>
        <p:nvSpPr>
          <p:cNvPr id="17" name="矩形 16"/>
          <p:cNvSpPr/>
          <p:nvPr/>
        </p:nvSpPr>
        <p:spPr>
          <a:xfrm>
            <a:off x="4682446" y="5679656"/>
            <a:ext cx="4086640" cy="341632"/>
          </a:xfrm>
          <a:prstGeom prst="rect">
            <a:avLst/>
          </a:prstGeom>
        </p:spPr>
        <p:txBody>
          <a:bodyPr wrap="square">
            <a:spAutoFit/>
          </a:bodyPr>
          <a:lstStyle/>
          <a:p>
            <a:r>
              <a:rPr lang="en-US" altLang="zh-CN" sz="1800" b="0" dirty="0"/>
              <a:t>Horizontal stringer: similar to </a:t>
            </a:r>
            <a:r>
              <a:rPr lang="en-US" altLang="zh-CN" sz="1800" b="0" dirty="0" err="1"/>
              <a:t>midship</a:t>
            </a:r>
            <a:endParaRPr lang="zh-CN" altLang="en-US" sz="1800" b="0" dirty="0"/>
          </a:p>
        </p:txBody>
      </p:sp>
    </p:spTree>
    <p:extLst>
      <p:ext uri="{BB962C8B-B14F-4D97-AF65-F5344CB8AC3E}">
        <p14:creationId xmlns:p14="http://schemas.microsoft.com/office/powerpoint/2010/main" val="152785873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467544" y="908720"/>
            <a:ext cx="8229600" cy="4968552"/>
          </a:xfrm>
        </p:spPr>
        <p:txBody>
          <a:bodyPr/>
          <a:lstStyle/>
          <a:p>
            <a:r>
              <a:rPr lang="en-US" altLang="zh-CN" dirty="0"/>
              <a:t>Cargo hold </a:t>
            </a:r>
            <a:r>
              <a:rPr lang="en-US" altLang="zh-CN" dirty="0" smtClean="0"/>
              <a:t>analysis</a:t>
            </a:r>
          </a:p>
          <a:p>
            <a:pPr lvl="1"/>
            <a:r>
              <a:rPr lang="en-US" altLang="zh-CN" dirty="0" err="1" smtClean="0"/>
              <a:t>Aftmost</a:t>
            </a:r>
            <a:r>
              <a:rPr lang="en-US" altLang="zh-CN" dirty="0" smtClean="0"/>
              <a:t> </a:t>
            </a:r>
            <a:r>
              <a:rPr lang="en-US" altLang="zh-CN" dirty="0"/>
              <a:t>cargo hold region</a:t>
            </a:r>
          </a:p>
          <a:p>
            <a:pPr lvl="2"/>
            <a:r>
              <a:rPr lang="en-US" altLang="zh-CN" b="0" dirty="0"/>
              <a:t>New ship </a:t>
            </a:r>
            <a:r>
              <a:rPr lang="en-US" altLang="zh-CN" b="0" dirty="0" smtClean="0"/>
              <a:t>model without ice class (buckling)</a:t>
            </a:r>
            <a:endParaRPr lang="en-US" altLang="zh-CN" b="0" dirty="0"/>
          </a:p>
          <a:p>
            <a:pPr lvl="2"/>
            <a:endParaRPr lang="en-US" altLang="zh-CN" b="0" dirty="0"/>
          </a:p>
          <a:p>
            <a:pPr lvl="2"/>
            <a:endParaRPr lang="en-US" altLang="zh-CN" b="0" dirty="0" smtClean="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87926279"/>
              </p:ext>
            </p:extLst>
          </p:nvPr>
        </p:nvGraphicFramePr>
        <p:xfrm>
          <a:off x="494228" y="1844824"/>
          <a:ext cx="2061548" cy="2232248"/>
        </p:xfrm>
        <a:graphic>
          <a:graphicData uri="http://schemas.openxmlformats.org/presentationml/2006/ole">
            <mc:AlternateContent xmlns:mc="http://schemas.openxmlformats.org/markup-compatibility/2006">
              <mc:Choice xmlns:v="urn:schemas-microsoft-com:vml" Requires="v">
                <p:oleObj spid="_x0000_s18550" name="BMP 图像" r:id="rId3" imgW="13504762" imgH="7114286" progId="Paint.Picture">
                  <p:embed/>
                </p:oleObj>
              </mc:Choice>
              <mc:Fallback>
                <p:oleObj name="BMP 图像" r:id="rId3" imgW="13504762" imgH="7114286" progId="Paint.Picture">
                  <p:embed/>
                  <p:pic>
                    <p:nvPicPr>
                      <p:cNvPr id="0" name="对象 12"/>
                      <p:cNvPicPr>
                        <a:picLocks noChangeAspect="1" noChangeArrowheads="1"/>
                      </p:cNvPicPr>
                      <p:nvPr/>
                    </p:nvPicPr>
                    <p:blipFill>
                      <a:blip r:embed="rId4">
                        <a:extLst>
                          <a:ext uri="{28A0092B-C50C-407E-A947-70E740481C1C}">
                            <a14:useLocalDpi xmlns:a14="http://schemas.microsoft.com/office/drawing/2010/main" val="0"/>
                          </a:ext>
                        </a:extLst>
                      </a:blip>
                      <a:srcRect l="21732" t="2219" r="14909"/>
                      <a:stretch>
                        <a:fillRect/>
                      </a:stretch>
                    </p:blipFill>
                    <p:spPr bwMode="auto">
                      <a:xfrm>
                        <a:off x="494228" y="1844824"/>
                        <a:ext cx="2061548" cy="2232248"/>
                      </a:xfrm>
                      <a:prstGeom prst="rect">
                        <a:avLst/>
                      </a:prstGeom>
                      <a:noFill/>
                    </p:spPr>
                  </p:pic>
                </p:oleObj>
              </mc:Fallback>
            </mc:AlternateContent>
          </a:graphicData>
        </a:graphic>
      </p:graphicFrame>
      <p:sp>
        <p:nvSpPr>
          <p:cNvPr id="6" name="矩形 5"/>
          <p:cNvSpPr/>
          <p:nvPr/>
        </p:nvSpPr>
        <p:spPr>
          <a:xfrm>
            <a:off x="2680370" y="2644345"/>
            <a:ext cx="1531590" cy="840230"/>
          </a:xfrm>
          <a:prstGeom prst="rect">
            <a:avLst/>
          </a:prstGeom>
        </p:spPr>
        <p:txBody>
          <a:bodyPr wrap="square">
            <a:spAutoFit/>
          </a:bodyPr>
          <a:lstStyle/>
          <a:p>
            <a:r>
              <a:rPr lang="en-US" altLang="zh-CN" sz="1800" b="0" dirty="0"/>
              <a:t>Floor: +1~2mm and stiffener</a:t>
            </a:r>
            <a:endParaRPr lang="zh-CN" altLang="en-US" sz="1800" b="0" dirty="0"/>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3796164197"/>
              </p:ext>
            </p:extLst>
          </p:nvPr>
        </p:nvGraphicFramePr>
        <p:xfrm>
          <a:off x="4860032" y="1916832"/>
          <a:ext cx="2808312" cy="1821232"/>
        </p:xfrm>
        <a:graphic>
          <a:graphicData uri="http://schemas.openxmlformats.org/presentationml/2006/ole">
            <mc:AlternateContent xmlns:mc="http://schemas.openxmlformats.org/markup-compatibility/2006">
              <mc:Choice xmlns:v="urn:schemas-microsoft-com:vml" Requires="v">
                <p:oleObj spid="_x0000_s18551" name="BMP 图像" r:id="rId5" imgW="4982270" imgH="2419048" progId="Paint.Picture">
                  <p:embed/>
                </p:oleObj>
              </mc:Choice>
              <mc:Fallback>
                <p:oleObj name="BMP 图像" r:id="rId5" imgW="4982270" imgH="2419048" progId="Paint.Picture">
                  <p:embed/>
                  <p:pic>
                    <p:nvPicPr>
                      <p:cNvPr id="0" name="对象 13"/>
                      <p:cNvPicPr>
                        <a:picLocks noChangeAspect="1" noChangeArrowheads="1"/>
                      </p:cNvPicPr>
                      <p:nvPr/>
                    </p:nvPicPr>
                    <p:blipFill>
                      <a:blip r:embed="rId6">
                        <a:extLst>
                          <a:ext uri="{28A0092B-C50C-407E-A947-70E740481C1C}">
                            <a14:useLocalDpi xmlns:a14="http://schemas.microsoft.com/office/drawing/2010/main" val="0"/>
                          </a:ext>
                        </a:extLst>
                      </a:blip>
                      <a:srcRect l="14711" r="10075"/>
                      <a:stretch>
                        <a:fillRect/>
                      </a:stretch>
                    </p:blipFill>
                    <p:spPr bwMode="auto">
                      <a:xfrm>
                        <a:off x="4860032" y="1916832"/>
                        <a:ext cx="2808312" cy="1821232"/>
                      </a:xfrm>
                      <a:prstGeom prst="rect">
                        <a:avLst/>
                      </a:prstGeom>
                      <a:noFill/>
                    </p:spPr>
                  </p:pic>
                </p:oleObj>
              </mc:Fallback>
            </mc:AlternateContent>
          </a:graphicData>
        </a:graphic>
      </p:graphicFrame>
      <p:sp>
        <p:nvSpPr>
          <p:cNvPr id="20" name="矩形 19"/>
          <p:cNvSpPr/>
          <p:nvPr/>
        </p:nvSpPr>
        <p:spPr>
          <a:xfrm>
            <a:off x="4427984" y="3573016"/>
            <a:ext cx="4572000" cy="341632"/>
          </a:xfrm>
          <a:prstGeom prst="rect">
            <a:avLst/>
          </a:prstGeom>
        </p:spPr>
        <p:txBody>
          <a:bodyPr>
            <a:spAutoFit/>
          </a:bodyPr>
          <a:lstStyle/>
          <a:p>
            <a:r>
              <a:rPr lang="en-US" altLang="zh-CN" sz="1800" b="0" dirty="0"/>
              <a:t>Centerline BHD: add stiffener; +1.5~2mm</a:t>
            </a:r>
            <a:endParaRPr lang="zh-CN" altLang="en-US" sz="1800" b="0" dirty="0"/>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矩形 22"/>
          <p:cNvSpPr/>
          <p:nvPr/>
        </p:nvSpPr>
        <p:spPr>
          <a:xfrm>
            <a:off x="7239769" y="4437533"/>
            <a:ext cx="1796727" cy="1338828"/>
          </a:xfrm>
          <a:prstGeom prst="rect">
            <a:avLst/>
          </a:prstGeom>
        </p:spPr>
        <p:txBody>
          <a:bodyPr wrap="square">
            <a:spAutoFit/>
          </a:bodyPr>
          <a:lstStyle/>
          <a:p>
            <a:pPr latinLnBrk="0"/>
            <a:r>
              <a:rPr lang="en-US" altLang="zh-CN" sz="1800" b="0" dirty="0"/>
              <a:t>Side bottom girder: add half frame; +0.5mm;</a:t>
            </a:r>
            <a:endParaRPr lang="zh-CN" altLang="zh-CN" sz="1800" b="0" dirty="0"/>
          </a:p>
          <a:p>
            <a:r>
              <a:rPr lang="en-US" altLang="zh-CN" sz="1800" b="0" dirty="0"/>
              <a:t>Others: add stiffener</a:t>
            </a:r>
            <a:endParaRPr lang="zh-CN" altLang="en-US" sz="1800" b="0" dirty="0"/>
          </a:p>
        </p:txBody>
      </p:sp>
      <p:pic>
        <p:nvPicPr>
          <p:cNvPr id="1844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5790" y="4149080"/>
            <a:ext cx="305251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矩形 26"/>
          <p:cNvSpPr/>
          <p:nvPr/>
        </p:nvSpPr>
        <p:spPr>
          <a:xfrm>
            <a:off x="2608362" y="4599991"/>
            <a:ext cx="1531590" cy="1089529"/>
          </a:xfrm>
          <a:prstGeom prst="rect">
            <a:avLst/>
          </a:prstGeom>
        </p:spPr>
        <p:txBody>
          <a:bodyPr wrap="square">
            <a:spAutoFit/>
          </a:bodyPr>
          <a:lstStyle/>
          <a:p>
            <a:r>
              <a:rPr lang="en-US" altLang="zh-CN" sz="1800" b="0" dirty="0"/>
              <a:t>Horizontal stringer: add stiffener; +0.5mm</a:t>
            </a:r>
            <a:endParaRPr lang="zh-CN" altLang="en-US" sz="1800" b="0" dirty="0"/>
          </a:p>
        </p:txBody>
      </p:sp>
      <p:graphicFrame>
        <p:nvGraphicFramePr>
          <p:cNvPr id="28" name="对象 27"/>
          <p:cNvGraphicFramePr>
            <a:graphicFrameLocks noChangeAspect="1"/>
          </p:cNvGraphicFramePr>
          <p:nvPr>
            <p:extLst>
              <p:ext uri="{D42A27DB-BD31-4B8C-83A1-F6EECF244321}">
                <p14:modId xmlns:p14="http://schemas.microsoft.com/office/powerpoint/2010/main" val="596337185"/>
              </p:ext>
            </p:extLst>
          </p:nvPr>
        </p:nvGraphicFramePr>
        <p:xfrm>
          <a:off x="140668" y="4171859"/>
          <a:ext cx="2539702" cy="1908066"/>
        </p:xfrm>
        <a:graphic>
          <a:graphicData uri="http://schemas.openxmlformats.org/presentationml/2006/ole">
            <mc:AlternateContent xmlns:mc="http://schemas.openxmlformats.org/markup-compatibility/2006">
              <mc:Choice xmlns:v="urn:schemas-microsoft-com:vml" Requires="v">
                <p:oleObj spid="_x0000_s18552" name="BMP 图像" r:id="rId8" imgW="4809524" imgH="2438095" progId="Paint.Picture">
                  <p:embed/>
                </p:oleObj>
              </mc:Choice>
              <mc:Fallback>
                <p:oleObj name="BMP 图像" r:id="rId8" imgW="4809524" imgH="2438095"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21678" r="10823"/>
                      <a:stretch>
                        <a:fillRect/>
                      </a:stretch>
                    </p:blipFill>
                    <p:spPr bwMode="auto">
                      <a:xfrm>
                        <a:off x="140668" y="4171859"/>
                        <a:ext cx="2539702" cy="1908066"/>
                      </a:xfrm>
                      <a:prstGeom prst="rect">
                        <a:avLst/>
                      </a:prstGeom>
                      <a:noFill/>
                    </p:spPr>
                  </p:pic>
                </p:oleObj>
              </mc:Fallback>
            </mc:AlternateContent>
          </a:graphicData>
        </a:graphic>
      </p:graphicFrame>
    </p:spTree>
    <p:extLst>
      <p:ext uri="{BB962C8B-B14F-4D97-AF65-F5344CB8AC3E}">
        <p14:creationId xmlns:p14="http://schemas.microsoft.com/office/powerpoint/2010/main" val="3356142719"/>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1283339175"/>
              </p:ext>
            </p:extLst>
          </p:nvPr>
        </p:nvGraphicFramePr>
        <p:xfrm>
          <a:off x="714348" y="1285860"/>
          <a:ext cx="7858180" cy="4373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7641" name="Text Box 9"/>
          <p:cNvSpPr txBox="1">
            <a:spLocks noChangeArrowheads="1"/>
          </p:cNvSpPr>
          <p:nvPr/>
        </p:nvSpPr>
        <p:spPr bwMode="auto">
          <a:xfrm>
            <a:off x="1763713" y="188640"/>
            <a:ext cx="5543550" cy="646331"/>
          </a:xfrm>
          <a:prstGeom prst="rect">
            <a:avLst/>
          </a:prstGeom>
          <a:noFill/>
          <a:ln w="9525">
            <a:noFill/>
            <a:miter lim="800000"/>
            <a:headEnd/>
            <a:tailEnd/>
          </a:ln>
          <a:effectLst/>
        </p:spPr>
        <p:txBody>
          <a:bodyPr>
            <a:spAutoFit/>
          </a:bodyPr>
          <a:lstStyle/>
          <a:p>
            <a:pPr algn="ctr">
              <a:lnSpc>
                <a:spcPct val="100000"/>
              </a:lnSpc>
            </a:pPr>
            <a:r>
              <a:rPr kumimoji="1" lang="en-US" altLang="zh-CN" sz="3600" dirty="0">
                <a:solidFill>
                  <a:srgbClr val="000099"/>
                </a:solidFill>
                <a:effectLst>
                  <a:outerShdw blurRad="38100" dist="38100" dir="2700000" algn="tl">
                    <a:srgbClr val="C0C0C0"/>
                  </a:outerShdw>
                </a:effectLst>
              </a:rPr>
              <a:t>Agenda</a:t>
            </a:r>
            <a:r>
              <a:rPr kumimoji="1" lang="en-US" altLang="zh-CN" sz="3600" dirty="0">
                <a:solidFill>
                  <a:srgbClr val="CC3300"/>
                </a:solidFill>
                <a:effectLst>
                  <a:outerShdw blurRad="38100" dist="38100" dir="2700000" algn="tl">
                    <a:srgbClr val="C0C0C0"/>
                  </a:outerShdw>
                </a:effectLst>
                <a:latin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395536" y="908720"/>
            <a:ext cx="8229600" cy="4968552"/>
          </a:xfrm>
        </p:spPr>
        <p:txBody>
          <a:bodyPr/>
          <a:lstStyle/>
          <a:p>
            <a:r>
              <a:rPr lang="en-US" altLang="zh-CN" dirty="0"/>
              <a:t>Cargo hold </a:t>
            </a:r>
            <a:r>
              <a:rPr lang="en-US" altLang="zh-CN" dirty="0" smtClean="0"/>
              <a:t>analysis</a:t>
            </a:r>
          </a:p>
          <a:p>
            <a:pPr lvl="1"/>
            <a:r>
              <a:rPr lang="en-US" altLang="zh-CN" dirty="0" err="1" smtClean="0"/>
              <a:t>Aftmost</a:t>
            </a:r>
            <a:r>
              <a:rPr lang="en-US" altLang="zh-CN" dirty="0" smtClean="0"/>
              <a:t> </a:t>
            </a:r>
            <a:r>
              <a:rPr lang="en-US" altLang="zh-CN" dirty="0"/>
              <a:t>cargo hold region</a:t>
            </a:r>
          </a:p>
          <a:p>
            <a:pPr lvl="2"/>
            <a:r>
              <a:rPr lang="en-US" altLang="zh-CN" b="0" dirty="0"/>
              <a:t>New ship </a:t>
            </a:r>
            <a:r>
              <a:rPr lang="en-US" altLang="zh-CN" b="0" dirty="0" smtClean="0"/>
              <a:t>model without ice class (buckling)</a:t>
            </a:r>
          </a:p>
          <a:p>
            <a:pPr lvl="2"/>
            <a:endParaRPr lang="en-US" altLang="zh-CN" b="0" dirty="0"/>
          </a:p>
          <a:p>
            <a:pPr lvl="2"/>
            <a:endParaRPr lang="en-US" altLang="zh-CN" b="0" dirty="0" smtClean="0"/>
          </a:p>
          <a:p>
            <a:pPr lvl="2"/>
            <a:endParaRPr lang="en-US" altLang="zh-CN" b="0" dirty="0"/>
          </a:p>
          <a:p>
            <a:pPr lvl="2"/>
            <a:endParaRPr lang="en-US" altLang="zh-CN" b="0" dirty="0" smtClean="0"/>
          </a:p>
          <a:p>
            <a:pPr lvl="2"/>
            <a:endParaRPr lang="en-US" altLang="zh-CN" b="0" dirty="0"/>
          </a:p>
          <a:p>
            <a:pPr lvl="2"/>
            <a:endParaRPr lang="en-US" altLang="zh-CN" b="0" dirty="0" smtClean="0"/>
          </a:p>
          <a:p>
            <a:pPr lvl="2"/>
            <a:endParaRPr lang="en-US" altLang="zh-CN" b="0" dirty="0"/>
          </a:p>
          <a:p>
            <a:pPr lvl="2"/>
            <a:endParaRPr lang="en-US" altLang="zh-CN" b="0" dirty="0" smtClean="0"/>
          </a:p>
          <a:p>
            <a:pPr lvl="2"/>
            <a:r>
              <a:rPr lang="en-US" altLang="zh-CN" b="0" dirty="0" smtClean="0"/>
              <a:t>Impact of ice class on scantlings: about 60 ton for side shell</a:t>
            </a:r>
          </a:p>
          <a:p>
            <a:pPr lvl="2"/>
            <a:r>
              <a:rPr lang="en-US" altLang="zh-CN" b="0" dirty="0" smtClean="0"/>
              <a:t>Impact </a:t>
            </a:r>
            <a:r>
              <a:rPr lang="en-US" altLang="zh-CN" b="0" dirty="0"/>
              <a:t>of ice </a:t>
            </a:r>
            <a:r>
              <a:rPr lang="en-US" altLang="zh-CN" b="0" dirty="0" smtClean="0"/>
              <a:t>class on results shown above is not obvious </a:t>
            </a:r>
            <a:endParaRPr lang="en-US" altLang="zh-CN" b="0" dirty="0"/>
          </a:p>
          <a:p>
            <a:pPr lvl="2"/>
            <a:endParaRPr lang="en-US" altLang="zh-CN" b="0" dirty="0"/>
          </a:p>
          <a:p>
            <a:pPr lvl="2"/>
            <a:endParaRPr lang="en-US" altLang="zh-CN" b="0" dirty="0" smtClean="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p:cNvSpPr/>
          <p:nvPr/>
        </p:nvSpPr>
        <p:spPr>
          <a:xfrm>
            <a:off x="395536" y="3868083"/>
            <a:ext cx="3888432" cy="341632"/>
          </a:xfrm>
          <a:prstGeom prst="rect">
            <a:avLst/>
          </a:prstGeom>
        </p:spPr>
        <p:txBody>
          <a:bodyPr wrap="square">
            <a:spAutoFit/>
          </a:bodyPr>
          <a:lstStyle/>
          <a:p>
            <a:r>
              <a:rPr lang="en-US" altLang="zh-CN" sz="1800" b="0" dirty="0"/>
              <a:t>Shell: +3mm, or +1mm and stiffener</a:t>
            </a:r>
            <a:endParaRPr lang="zh-CN" altLang="en-US" sz="1800" b="0" dirty="0"/>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矩形 22"/>
          <p:cNvSpPr/>
          <p:nvPr/>
        </p:nvSpPr>
        <p:spPr>
          <a:xfrm>
            <a:off x="5148064" y="3846181"/>
            <a:ext cx="3168352" cy="590931"/>
          </a:xfrm>
          <a:prstGeom prst="rect">
            <a:avLst/>
          </a:prstGeom>
        </p:spPr>
        <p:txBody>
          <a:bodyPr wrap="square">
            <a:spAutoFit/>
          </a:bodyPr>
          <a:lstStyle/>
          <a:p>
            <a:pPr latinLnBrk="0"/>
            <a:r>
              <a:rPr lang="en-US" altLang="zh-CN" sz="1800" b="0" dirty="0"/>
              <a:t>Transverse BHD: +0.5~1mm (port, upper); </a:t>
            </a:r>
            <a:r>
              <a:rPr lang="en-US" altLang="zh-CN" sz="1800" b="0" dirty="0" smtClean="0"/>
              <a:t> add </a:t>
            </a:r>
            <a:r>
              <a:rPr lang="en-US" altLang="zh-CN" sz="1800" b="0" dirty="0"/>
              <a:t>stiffener</a:t>
            </a:r>
            <a:endParaRPr lang="zh-CN" altLang="en-US" sz="1800" b="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9459" name="图片 16"/>
          <p:cNvPicPr>
            <a:picLocks noChangeAspect="1" noChangeArrowheads="1"/>
          </p:cNvPicPr>
          <p:nvPr/>
        </p:nvPicPr>
        <p:blipFill>
          <a:blip r:embed="rId3" cstate="print">
            <a:extLst>
              <a:ext uri="{28A0092B-C50C-407E-A947-70E740481C1C}">
                <a14:useLocalDpi xmlns:a14="http://schemas.microsoft.com/office/drawing/2010/main" val="0"/>
              </a:ext>
            </a:extLst>
          </a:blip>
          <a:srcRect r="19841"/>
          <a:stretch>
            <a:fillRect/>
          </a:stretch>
        </p:blipFill>
        <p:spPr bwMode="auto">
          <a:xfrm>
            <a:off x="827584" y="1988840"/>
            <a:ext cx="2592288" cy="184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093354767"/>
              </p:ext>
            </p:extLst>
          </p:nvPr>
        </p:nvGraphicFramePr>
        <p:xfrm>
          <a:off x="5133975" y="1999861"/>
          <a:ext cx="3168352" cy="1914787"/>
        </p:xfrm>
        <a:graphic>
          <a:graphicData uri="http://schemas.openxmlformats.org/presentationml/2006/ole">
            <mc:AlternateContent xmlns:mc="http://schemas.openxmlformats.org/markup-compatibility/2006">
              <mc:Choice xmlns:v="urn:schemas-microsoft-com:vml" Requires="v">
                <p:oleObj spid="_x0000_s19499" name="BMP 图像" r:id="rId4" imgW="5087060" imgH="2409524" progId="Paint.Picture">
                  <p:embed/>
                </p:oleObj>
              </mc:Choice>
              <mc:Fallback>
                <p:oleObj name="BMP 图像" r:id="rId4" imgW="5087060" imgH="2409524" progId="Paint.Picture">
                  <p:embed/>
                  <p:pic>
                    <p:nvPicPr>
                      <p:cNvPr id="0" name="对象 17"/>
                      <p:cNvPicPr>
                        <a:picLocks noChangeAspect="1" noChangeArrowheads="1"/>
                      </p:cNvPicPr>
                      <p:nvPr/>
                    </p:nvPicPr>
                    <p:blipFill>
                      <a:blip r:embed="rId5">
                        <a:extLst>
                          <a:ext uri="{28A0092B-C50C-407E-A947-70E740481C1C}">
                            <a14:useLocalDpi xmlns:a14="http://schemas.microsoft.com/office/drawing/2010/main" val="0"/>
                          </a:ext>
                        </a:extLst>
                      </a:blip>
                      <a:srcRect l="11870" r="9377"/>
                      <a:stretch>
                        <a:fillRect/>
                      </a:stretch>
                    </p:blipFill>
                    <p:spPr bwMode="auto">
                      <a:xfrm>
                        <a:off x="5133975" y="1999861"/>
                        <a:ext cx="3168352" cy="1914787"/>
                      </a:xfrm>
                      <a:prstGeom prst="rect">
                        <a:avLst/>
                      </a:prstGeom>
                      <a:noFill/>
                    </p:spPr>
                  </p:pic>
                </p:oleObj>
              </mc:Fallback>
            </mc:AlternateContent>
          </a:graphicData>
        </a:graphic>
      </p:graphicFrame>
    </p:spTree>
    <p:extLst>
      <p:ext uri="{BB962C8B-B14F-4D97-AF65-F5344CB8AC3E}">
        <p14:creationId xmlns:p14="http://schemas.microsoft.com/office/powerpoint/2010/main" val="267831884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395536" y="908720"/>
            <a:ext cx="8229600" cy="2160240"/>
          </a:xfrm>
        </p:spPr>
        <p:txBody>
          <a:bodyPr/>
          <a:lstStyle/>
          <a:p>
            <a:r>
              <a:rPr lang="en-US" altLang="zh-CN" dirty="0"/>
              <a:t>Cargo hold </a:t>
            </a:r>
            <a:r>
              <a:rPr lang="en-US" altLang="zh-CN" dirty="0" smtClean="0"/>
              <a:t>analysis</a:t>
            </a:r>
          </a:p>
          <a:p>
            <a:pPr lvl="1"/>
            <a:r>
              <a:rPr lang="en-US" altLang="zh-CN" dirty="0"/>
              <a:t>Engine room </a:t>
            </a:r>
            <a:r>
              <a:rPr lang="en-US" altLang="zh-CN" dirty="0" smtClean="0"/>
              <a:t>region</a:t>
            </a:r>
            <a:endParaRPr lang="en-US" altLang="zh-CN" dirty="0"/>
          </a:p>
          <a:p>
            <a:pPr lvl="2"/>
            <a:r>
              <a:rPr lang="en-US" altLang="zh-CN" b="0" dirty="0" smtClean="0"/>
              <a:t>Length of evaluation area</a:t>
            </a:r>
            <a:r>
              <a:rPr lang="en-US" altLang="zh-CN" b="0" dirty="0"/>
              <a:t>: 15% of the </a:t>
            </a:r>
            <a:r>
              <a:rPr lang="en-US" altLang="zh-CN" b="0" dirty="0" err="1"/>
              <a:t>aftmost</a:t>
            </a:r>
            <a:r>
              <a:rPr lang="en-US" altLang="zh-CN" b="0" dirty="0"/>
              <a:t> cargo hold length excluding slop tanks</a:t>
            </a:r>
            <a:endParaRPr lang="en-US" altLang="zh-CN" b="0" dirty="0" smtClean="0"/>
          </a:p>
          <a:p>
            <a:pPr lvl="2"/>
            <a:r>
              <a:rPr lang="en-US" altLang="zh-CN" b="0" dirty="0" smtClean="0"/>
              <a:t>Scantlings </a:t>
            </a:r>
            <a:r>
              <a:rPr lang="en-US" altLang="zh-CN" b="0" dirty="0"/>
              <a:t>increased for platform and </a:t>
            </a:r>
            <a:r>
              <a:rPr lang="en-US" altLang="zh-CN" b="0" dirty="0" smtClean="0"/>
              <a:t>inner bottom</a:t>
            </a:r>
            <a:endParaRPr lang="en-US" altLang="zh-CN" b="0" dirty="0"/>
          </a:p>
          <a:p>
            <a:pPr lvl="2"/>
            <a:r>
              <a:rPr lang="en-US" altLang="zh-CN" b="0" dirty="0" smtClean="0"/>
              <a:t>The </a:t>
            </a:r>
            <a:r>
              <a:rPr lang="en-US" altLang="zh-CN" b="0" dirty="0"/>
              <a:t>effect of ice class on the results is not </a:t>
            </a:r>
            <a:r>
              <a:rPr lang="en-US" altLang="zh-CN" b="0" dirty="0" smtClean="0"/>
              <a:t>obvious</a:t>
            </a:r>
            <a:endParaRPr lang="en-US" altLang="zh-CN" b="0" dirty="0"/>
          </a:p>
          <a:p>
            <a:pPr lvl="2"/>
            <a:endParaRPr lang="en-US" altLang="zh-CN" b="0" dirty="0" smtClean="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174920859"/>
              </p:ext>
            </p:extLst>
          </p:nvPr>
        </p:nvGraphicFramePr>
        <p:xfrm>
          <a:off x="107504" y="3375175"/>
          <a:ext cx="4176464" cy="2306405"/>
        </p:xfrm>
        <a:graphic>
          <a:graphicData uri="http://schemas.openxmlformats.org/presentationml/2006/ole">
            <mc:AlternateContent xmlns:mc="http://schemas.openxmlformats.org/markup-compatibility/2006">
              <mc:Choice xmlns:v="urn:schemas-microsoft-com:vml" Requires="v">
                <p:oleObj spid="_x0000_s20553" name="BMP 图像" r:id="rId3" imgW="4505954" imgH="2638095" progId="Paint.Picture">
                  <p:embed/>
                </p:oleObj>
              </mc:Choice>
              <mc:Fallback>
                <p:oleObj name="BMP 图像" r:id="rId3" imgW="4505954" imgH="2638095" progId="Paint.Picture">
                  <p:embed/>
                  <p:pic>
                    <p:nvPicPr>
                      <p:cNvPr id="0" name="对象 18"/>
                      <p:cNvPicPr>
                        <a:picLocks noChangeAspect="1" noChangeArrowheads="1"/>
                      </p:cNvPicPr>
                      <p:nvPr/>
                    </p:nvPicPr>
                    <p:blipFill>
                      <a:blip r:embed="rId4">
                        <a:extLst>
                          <a:ext uri="{28A0092B-C50C-407E-A947-70E740481C1C}">
                            <a14:useLocalDpi xmlns:a14="http://schemas.microsoft.com/office/drawing/2010/main" val="0"/>
                          </a:ext>
                        </a:extLst>
                      </a:blip>
                      <a:srcRect b="5843"/>
                      <a:stretch>
                        <a:fillRect/>
                      </a:stretch>
                    </p:blipFill>
                    <p:spPr bwMode="auto">
                      <a:xfrm>
                        <a:off x="107504" y="3375175"/>
                        <a:ext cx="4176464" cy="2306405"/>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913788911"/>
              </p:ext>
            </p:extLst>
          </p:nvPr>
        </p:nvGraphicFramePr>
        <p:xfrm>
          <a:off x="4807128" y="3356992"/>
          <a:ext cx="4157360" cy="2396596"/>
        </p:xfrm>
        <a:graphic>
          <a:graphicData uri="http://schemas.openxmlformats.org/presentationml/2006/ole">
            <mc:AlternateContent xmlns:mc="http://schemas.openxmlformats.org/markup-compatibility/2006">
              <mc:Choice xmlns:v="urn:schemas-microsoft-com:vml" Requires="v">
                <p:oleObj spid="_x0000_s20554" name="BMP 图像" r:id="rId5" imgW="4447619" imgH="2704762" progId="Paint.Picture">
                  <p:embed/>
                </p:oleObj>
              </mc:Choice>
              <mc:Fallback>
                <p:oleObj name="BMP 图像" r:id="rId5" imgW="4447619" imgH="2704762" progId="Paint.Picture">
                  <p:embed/>
                  <p:pic>
                    <p:nvPicPr>
                      <p:cNvPr id="0" name="对象 19"/>
                      <p:cNvPicPr>
                        <a:picLocks noChangeAspect="1" noChangeArrowheads="1"/>
                      </p:cNvPicPr>
                      <p:nvPr/>
                    </p:nvPicPr>
                    <p:blipFill>
                      <a:blip r:embed="rId6">
                        <a:extLst>
                          <a:ext uri="{28A0092B-C50C-407E-A947-70E740481C1C}">
                            <a14:useLocalDpi xmlns:a14="http://schemas.microsoft.com/office/drawing/2010/main" val="0"/>
                          </a:ext>
                        </a:extLst>
                      </a:blip>
                      <a:srcRect b="5415"/>
                      <a:stretch>
                        <a:fillRect/>
                      </a:stretch>
                    </p:blipFill>
                    <p:spPr bwMode="auto">
                      <a:xfrm>
                        <a:off x="4807128" y="3356992"/>
                        <a:ext cx="4157360" cy="2396596"/>
                      </a:xfrm>
                      <a:prstGeom prst="rect">
                        <a:avLst/>
                      </a:prstGeom>
                      <a:noFill/>
                    </p:spPr>
                  </p:pic>
                </p:oleObj>
              </mc:Fallback>
            </mc:AlternateContent>
          </a:graphicData>
        </a:graphic>
      </p:graphicFrame>
    </p:spTree>
    <p:extLst>
      <p:ext uri="{BB962C8B-B14F-4D97-AF65-F5344CB8AC3E}">
        <p14:creationId xmlns:p14="http://schemas.microsoft.com/office/powerpoint/2010/main" val="1961628502"/>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395536" y="908720"/>
            <a:ext cx="8229600" cy="2160240"/>
          </a:xfrm>
        </p:spPr>
        <p:txBody>
          <a:bodyPr/>
          <a:lstStyle/>
          <a:p>
            <a:r>
              <a:rPr lang="en-US" altLang="zh-CN" dirty="0" smtClean="0"/>
              <a:t>Fine mesh analysis</a:t>
            </a:r>
          </a:p>
          <a:p>
            <a:pPr lvl="1"/>
            <a:r>
              <a:rPr lang="en-US" altLang="zh-CN" dirty="0" smtClean="0"/>
              <a:t>Opening and manhole areas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en-US" altLang="zh-CN" dirty="0" smtClean="0"/>
              <a:t>Hopper knuckles</a:t>
            </a:r>
            <a:endParaRPr lang="en-US" altLang="zh-CN" dirty="0"/>
          </a:p>
          <a:p>
            <a:pPr lvl="2"/>
            <a:endParaRPr lang="en-US" altLang="zh-CN" b="0" dirty="0" smtClean="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2985604443"/>
              </p:ext>
            </p:extLst>
          </p:nvPr>
        </p:nvGraphicFramePr>
        <p:xfrm>
          <a:off x="755576" y="1556792"/>
          <a:ext cx="2160240" cy="1860206"/>
        </p:xfrm>
        <a:graphic>
          <a:graphicData uri="http://schemas.openxmlformats.org/presentationml/2006/ole">
            <mc:AlternateContent xmlns:mc="http://schemas.openxmlformats.org/markup-compatibility/2006">
              <mc:Choice xmlns:v="urn:schemas-microsoft-com:vml" Requires="v">
                <p:oleObj spid="_x0000_s21578" name="BMP 图像" r:id="rId3" imgW="4828571" imgH="2534004" progId="Paint.Picture">
                  <p:embed/>
                </p:oleObj>
              </mc:Choice>
              <mc:Fallback>
                <p:oleObj name="BMP 图像" r:id="rId3" imgW="4828571" imgH="2534004" progId="Paint.Picture">
                  <p:embed/>
                  <p:pic>
                    <p:nvPicPr>
                      <p:cNvPr id="0" name="对象 20"/>
                      <p:cNvPicPr>
                        <a:picLocks noChangeAspect="1" noChangeArrowheads="1"/>
                      </p:cNvPicPr>
                      <p:nvPr/>
                    </p:nvPicPr>
                    <p:blipFill>
                      <a:blip r:embed="rId4">
                        <a:extLst>
                          <a:ext uri="{28A0092B-C50C-407E-A947-70E740481C1C}">
                            <a14:useLocalDpi xmlns:a14="http://schemas.microsoft.com/office/drawing/2010/main" val="0"/>
                          </a:ext>
                        </a:extLst>
                      </a:blip>
                      <a:srcRect l="23053" r="15843"/>
                      <a:stretch>
                        <a:fillRect/>
                      </a:stretch>
                    </p:blipFill>
                    <p:spPr bwMode="auto">
                      <a:xfrm>
                        <a:off x="755576" y="1556792"/>
                        <a:ext cx="2160240" cy="1860206"/>
                      </a:xfrm>
                      <a:prstGeom prst="rect">
                        <a:avLst/>
                      </a:prstGeom>
                      <a:noFill/>
                    </p:spPr>
                  </p:pic>
                </p:oleObj>
              </mc:Fallback>
            </mc:AlternateContent>
          </a:graphicData>
        </a:graphic>
      </p:graphicFrame>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773772356"/>
              </p:ext>
            </p:extLst>
          </p:nvPr>
        </p:nvGraphicFramePr>
        <p:xfrm>
          <a:off x="3707904" y="1588180"/>
          <a:ext cx="2232248" cy="1917444"/>
        </p:xfrm>
        <a:graphic>
          <a:graphicData uri="http://schemas.openxmlformats.org/presentationml/2006/ole">
            <mc:AlternateContent xmlns:mc="http://schemas.openxmlformats.org/markup-compatibility/2006">
              <mc:Choice xmlns:v="urn:schemas-microsoft-com:vml" Requires="v">
                <p:oleObj spid="_x0000_s21579" name="BMP 图像" r:id="rId5" imgW="4571429" imgH="2095793" progId="Paint.Picture">
                  <p:embed/>
                </p:oleObj>
              </mc:Choice>
              <mc:Fallback>
                <p:oleObj name="BMP 图像" r:id="rId5" imgW="4571429" imgH="2095793" progId="Paint.Picture">
                  <p:embed/>
                  <p:pic>
                    <p:nvPicPr>
                      <p:cNvPr id="0" name="对象 21"/>
                      <p:cNvPicPr>
                        <a:picLocks noChangeAspect="1" noChangeArrowheads="1"/>
                      </p:cNvPicPr>
                      <p:nvPr/>
                    </p:nvPicPr>
                    <p:blipFill>
                      <a:blip r:embed="rId6">
                        <a:extLst>
                          <a:ext uri="{28A0092B-C50C-407E-A947-70E740481C1C}">
                            <a14:useLocalDpi xmlns:a14="http://schemas.microsoft.com/office/drawing/2010/main" val="0"/>
                          </a:ext>
                        </a:extLst>
                      </a:blip>
                      <a:srcRect l="29605" r="17654"/>
                      <a:stretch>
                        <a:fillRect/>
                      </a:stretch>
                    </p:blipFill>
                    <p:spPr bwMode="auto">
                      <a:xfrm>
                        <a:off x="3707904" y="1588180"/>
                        <a:ext cx="2232248" cy="1917444"/>
                      </a:xfrm>
                      <a:prstGeom prst="rect">
                        <a:avLst/>
                      </a:prstGeom>
                      <a:noFill/>
                    </p:spPr>
                  </p:pic>
                </p:oleObj>
              </mc:Fallback>
            </mc:AlternateContent>
          </a:graphicData>
        </a:graphic>
      </p:graphicFrame>
      <p:pic>
        <p:nvPicPr>
          <p:cNvPr id="21509" name="图片 28"/>
          <p:cNvPicPr>
            <a:picLocks noChangeAspect="1" noChangeArrowheads="1"/>
          </p:cNvPicPr>
          <p:nvPr/>
        </p:nvPicPr>
        <p:blipFill>
          <a:blip r:embed="rId7">
            <a:extLst>
              <a:ext uri="{28A0092B-C50C-407E-A947-70E740481C1C}">
                <a14:useLocalDpi xmlns:a14="http://schemas.microsoft.com/office/drawing/2010/main" val="0"/>
              </a:ext>
            </a:extLst>
          </a:blip>
          <a:srcRect l="21564" t="12930" r="26830" b="22133"/>
          <a:stretch>
            <a:fillRect/>
          </a:stretch>
        </p:blipFill>
        <p:spPr bwMode="auto">
          <a:xfrm>
            <a:off x="6372200" y="1484784"/>
            <a:ext cx="2330830" cy="17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539552" y="3449002"/>
            <a:ext cx="2520280" cy="978729"/>
          </a:xfrm>
          <a:prstGeom prst="rect">
            <a:avLst/>
          </a:prstGeom>
        </p:spPr>
        <p:txBody>
          <a:bodyPr wrap="square">
            <a:spAutoFit/>
          </a:bodyPr>
          <a:lstStyle/>
          <a:p>
            <a:r>
              <a:rPr lang="en-US" altLang="zh-CN" sz="1600" b="0" dirty="0"/>
              <a:t>Manhole of side vertical web near upper knuckle: replace manhole stiffener with face plate</a:t>
            </a:r>
            <a:endParaRPr lang="zh-CN" altLang="en-US" sz="1600" b="0" dirty="0"/>
          </a:p>
        </p:txBody>
      </p:sp>
      <p:sp>
        <p:nvSpPr>
          <p:cNvPr id="19" name="矩形 18"/>
          <p:cNvSpPr/>
          <p:nvPr/>
        </p:nvSpPr>
        <p:spPr>
          <a:xfrm>
            <a:off x="3635896" y="3642265"/>
            <a:ext cx="2286000" cy="757130"/>
          </a:xfrm>
          <a:prstGeom prst="rect">
            <a:avLst/>
          </a:prstGeom>
        </p:spPr>
        <p:txBody>
          <a:bodyPr wrap="square">
            <a:spAutoFit/>
          </a:bodyPr>
          <a:lstStyle/>
          <a:p>
            <a:r>
              <a:rPr lang="en-US" altLang="zh-CN" sz="1600" b="0" dirty="0"/>
              <a:t>Hopper web to face plate: increase the breadth of face plate</a:t>
            </a:r>
            <a:endParaRPr lang="zh-CN" altLang="en-US" sz="1600" b="0" dirty="0"/>
          </a:p>
        </p:txBody>
      </p:sp>
      <p:sp>
        <p:nvSpPr>
          <p:cNvPr id="20" name="矩形 19"/>
          <p:cNvSpPr/>
          <p:nvPr/>
        </p:nvSpPr>
        <p:spPr>
          <a:xfrm>
            <a:off x="6156176" y="3356992"/>
            <a:ext cx="2808312" cy="1200329"/>
          </a:xfrm>
          <a:prstGeom prst="rect">
            <a:avLst/>
          </a:prstGeom>
        </p:spPr>
        <p:txBody>
          <a:bodyPr wrap="square">
            <a:spAutoFit/>
          </a:bodyPr>
          <a:lstStyle/>
          <a:p>
            <a:r>
              <a:rPr lang="en-US" altLang="zh-CN" sz="1600" b="0" dirty="0"/>
              <a:t>Manhole of vertical PSM on centerline BHD near large bracket toe: replace manhole stiffener with face plate, and increase web thickness</a:t>
            </a:r>
            <a:endParaRPr lang="zh-CN" altLang="en-US" sz="1600" b="0" dirty="0"/>
          </a:p>
        </p:txBody>
      </p:sp>
      <p:sp>
        <p:nvSpPr>
          <p:cNvPr id="23" name="矩形 22"/>
          <p:cNvSpPr/>
          <p:nvPr/>
        </p:nvSpPr>
        <p:spPr>
          <a:xfrm>
            <a:off x="1678393" y="4915327"/>
            <a:ext cx="1332148" cy="590931"/>
          </a:xfrm>
          <a:prstGeom prst="rect">
            <a:avLst/>
          </a:prstGeom>
        </p:spPr>
        <p:txBody>
          <a:bodyPr wrap="square">
            <a:spAutoFit/>
          </a:bodyPr>
          <a:lstStyle/>
          <a:p>
            <a:pPr latinLnBrk="0"/>
            <a:r>
              <a:rPr lang="en-US" altLang="zh-CN" sz="1800" b="0" dirty="0" smtClean="0">
                <a:solidFill>
                  <a:srgbClr val="103BB4"/>
                </a:solidFill>
              </a:rPr>
              <a:t>Fatigue complied</a:t>
            </a:r>
            <a:endParaRPr lang="zh-CN" altLang="zh-CN" sz="1800" b="0" dirty="0">
              <a:solidFill>
                <a:srgbClr val="103BB4"/>
              </a:solidFill>
            </a:endParaRPr>
          </a:p>
        </p:txBody>
      </p:sp>
      <p:cxnSp>
        <p:nvCxnSpPr>
          <p:cNvPr id="24" name="直接箭头连接符 23"/>
          <p:cNvCxnSpPr/>
          <p:nvPr/>
        </p:nvCxnSpPr>
        <p:spPr bwMode="auto">
          <a:xfrm>
            <a:off x="2792421" y="5210793"/>
            <a:ext cx="470148" cy="0"/>
          </a:xfrm>
          <a:prstGeom prst="straightConnector1">
            <a:avLst/>
          </a:prstGeom>
          <a:noFill/>
          <a:ln w="28575" cap="flat" cmpd="sng" algn="ctr">
            <a:solidFill>
              <a:srgbClr val="103BB4"/>
            </a:solidFill>
            <a:prstDash val="solid"/>
            <a:round/>
            <a:headEnd type="none" w="sm" len="sm"/>
            <a:tailEnd type="arrow"/>
          </a:ln>
          <a:effectLst/>
        </p:spPr>
      </p:cxnSp>
      <p:sp>
        <p:nvSpPr>
          <p:cNvPr id="26" name="矩形 25"/>
          <p:cNvSpPr/>
          <p:nvPr/>
        </p:nvSpPr>
        <p:spPr>
          <a:xfrm>
            <a:off x="3262569" y="4920825"/>
            <a:ext cx="1332148" cy="590931"/>
          </a:xfrm>
          <a:prstGeom prst="rect">
            <a:avLst/>
          </a:prstGeom>
        </p:spPr>
        <p:txBody>
          <a:bodyPr wrap="square">
            <a:spAutoFit/>
          </a:bodyPr>
          <a:lstStyle/>
          <a:p>
            <a:pPr latinLnBrk="0"/>
            <a:r>
              <a:rPr lang="en-US" altLang="zh-CN" sz="1800" b="0" dirty="0" smtClean="0">
                <a:solidFill>
                  <a:schemeClr val="accent2"/>
                </a:solidFill>
              </a:rPr>
              <a:t>Fine mesh criteria</a:t>
            </a:r>
            <a:endParaRPr lang="zh-CN" altLang="zh-CN" sz="1800" b="0" dirty="0">
              <a:solidFill>
                <a:schemeClr val="accent2"/>
              </a:solidFill>
            </a:endParaRPr>
          </a:p>
        </p:txBody>
      </p:sp>
      <p:cxnSp>
        <p:nvCxnSpPr>
          <p:cNvPr id="27" name="直接箭头连接符 26"/>
          <p:cNvCxnSpPr/>
          <p:nvPr/>
        </p:nvCxnSpPr>
        <p:spPr bwMode="auto">
          <a:xfrm flipV="1">
            <a:off x="4594717" y="5053393"/>
            <a:ext cx="0" cy="346656"/>
          </a:xfrm>
          <a:prstGeom prst="straightConnector1">
            <a:avLst/>
          </a:prstGeom>
          <a:noFill/>
          <a:ln w="28575" cap="flat" cmpd="sng" algn="ctr">
            <a:solidFill>
              <a:srgbClr val="00B050"/>
            </a:solidFill>
            <a:prstDash val="solid"/>
            <a:round/>
            <a:headEnd type="none" w="sm" len="sm"/>
            <a:tailEnd type="arrow"/>
          </a:ln>
          <a:effectLst/>
        </p:spPr>
      </p:cxnSp>
      <p:sp>
        <p:nvSpPr>
          <p:cNvPr id="29" name="矩形 28"/>
          <p:cNvSpPr/>
          <p:nvPr/>
        </p:nvSpPr>
        <p:spPr>
          <a:xfrm>
            <a:off x="4641387" y="5039976"/>
            <a:ext cx="666074" cy="341632"/>
          </a:xfrm>
          <a:prstGeom prst="rect">
            <a:avLst/>
          </a:prstGeom>
        </p:spPr>
        <p:txBody>
          <a:bodyPr wrap="square">
            <a:spAutoFit/>
          </a:bodyPr>
          <a:lstStyle/>
          <a:p>
            <a:pPr latinLnBrk="0"/>
            <a:r>
              <a:rPr lang="en-US" altLang="zh-CN" sz="1800" b="0" dirty="0" smtClean="0">
                <a:solidFill>
                  <a:schemeClr val="accent2"/>
                </a:solidFill>
              </a:rPr>
              <a:t>20%</a:t>
            </a:r>
            <a:endParaRPr lang="zh-CN" altLang="zh-CN" sz="1800" b="0" dirty="0">
              <a:solidFill>
                <a:schemeClr val="accent2"/>
              </a:solidFill>
            </a:endParaRPr>
          </a:p>
        </p:txBody>
      </p:sp>
      <p:cxnSp>
        <p:nvCxnSpPr>
          <p:cNvPr id="30" name="直接箭头连接符 29"/>
          <p:cNvCxnSpPr/>
          <p:nvPr/>
        </p:nvCxnSpPr>
        <p:spPr bwMode="auto">
          <a:xfrm>
            <a:off x="5354646" y="5232029"/>
            <a:ext cx="470148" cy="0"/>
          </a:xfrm>
          <a:prstGeom prst="straightConnector1">
            <a:avLst/>
          </a:prstGeom>
          <a:noFill/>
          <a:ln w="28575" cap="flat" cmpd="sng" algn="ctr">
            <a:solidFill>
              <a:srgbClr val="103BB4"/>
            </a:solidFill>
            <a:prstDash val="solid"/>
            <a:round/>
            <a:headEnd type="none" w="sm" len="sm"/>
            <a:tailEnd type="arrow"/>
          </a:ln>
          <a:effectLst/>
        </p:spPr>
      </p:cxnSp>
      <p:sp>
        <p:nvSpPr>
          <p:cNvPr id="31" name="矩形 30"/>
          <p:cNvSpPr/>
          <p:nvPr/>
        </p:nvSpPr>
        <p:spPr>
          <a:xfrm>
            <a:off x="5984598" y="4869160"/>
            <a:ext cx="1332148" cy="341632"/>
          </a:xfrm>
          <a:prstGeom prst="rect">
            <a:avLst/>
          </a:prstGeom>
        </p:spPr>
        <p:txBody>
          <a:bodyPr wrap="square">
            <a:spAutoFit/>
          </a:bodyPr>
          <a:lstStyle/>
          <a:p>
            <a:pPr latinLnBrk="0"/>
            <a:r>
              <a:rPr lang="en-US" altLang="zh-CN" sz="1800" b="0" dirty="0" smtClean="0">
                <a:solidFill>
                  <a:schemeClr val="accent2"/>
                </a:solidFill>
              </a:rPr>
              <a:t>Thickness</a:t>
            </a:r>
            <a:endParaRPr lang="zh-CN" altLang="zh-CN" sz="1800" b="0" dirty="0">
              <a:solidFill>
                <a:schemeClr val="accent2"/>
              </a:solidFill>
            </a:endParaRPr>
          </a:p>
        </p:txBody>
      </p:sp>
      <p:sp>
        <p:nvSpPr>
          <p:cNvPr id="32" name="矩形 31"/>
          <p:cNvSpPr/>
          <p:nvPr/>
        </p:nvSpPr>
        <p:spPr>
          <a:xfrm>
            <a:off x="5984597" y="5210792"/>
            <a:ext cx="2547843" cy="341632"/>
          </a:xfrm>
          <a:prstGeom prst="rect">
            <a:avLst/>
          </a:prstGeom>
        </p:spPr>
        <p:txBody>
          <a:bodyPr wrap="square">
            <a:spAutoFit/>
          </a:bodyPr>
          <a:lstStyle/>
          <a:p>
            <a:pPr latinLnBrk="0"/>
            <a:r>
              <a:rPr lang="en-US" altLang="zh-CN" sz="1800" b="0" dirty="0">
                <a:solidFill>
                  <a:schemeClr val="accent2"/>
                </a:solidFill>
              </a:rPr>
              <a:t>material yield strength</a:t>
            </a:r>
            <a:endParaRPr lang="zh-CN" altLang="zh-CN" sz="1800" b="0" dirty="0">
              <a:solidFill>
                <a:schemeClr val="accent2"/>
              </a:solidFill>
            </a:endParaRPr>
          </a:p>
        </p:txBody>
      </p:sp>
      <p:cxnSp>
        <p:nvCxnSpPr>
          <p:cNvPr id="33" name="直接箭头连接符 32"/>
          <p:cNvCxnSpPr/>
          <p:nvPr/>
        </p:nvCxnSpPr>
        <p:spPr bwMode="auto">
          <a:xfrm>
            <a:off x="7304542" y="4869160"/>
            <a:ext cx="0" cy="341632"/>
          </a:xfrm>
          <a:prstGeom prst="straightConnector1">
            <a:avLst/>
          </a:prstGeom>
          <a:noFill/>
          <a:ln w="28575" cap="flat" cmpd="sng" algn="ctr">
            <a:solidFill>
              <a:srgbClr val="00B050"/>
            </a:solidFill>
            <a:prstDash val="solid"/>
            <a:round/>
            <a:headEnd type="none" w="sm" len="sm"/>
            <a:tailEnd type="arrow"/>
          </a:ln>
          <a:effectLst/>
        </p:spPr>
      </p:cxnSp>
      <p:cxnSp>
        <p:nvCxnSpPr>
          <p:cNvPr id="37" name="直接箭头连接符 36"/>
          <p:cNvCxnSpPr/>
          <p:nvPr/>
        </p:nvCxnSpPr>
        <p:spPr bwMode="auto">
          <a:xfrm>
            <a:off x="8519153" y="5229201"/>
            <a:ext cx="0" cy="341632"/>
          </a:xfrm>
          <a:prstGeom prst="straightConnector1">
            <a:avLst/>
          </a:prstGeom>
          <a:noFill/>
          <a:ln w="28575" cap="flat" cmpd="sng" algn="ctr">
            <a:solidFill>
              <a:srgbClr val="00B050"/>
            </a:solidFill>
            <a:prstDash val="solid"/>
            <a:round/>
            <a:headEnd type="none" w="sm" len="sm"/>
            <a:tailEnd type="arrow"/>
          </a:ln>
          <a:effectLst/>
        </p:spPr>
      </p:cxnSp>
      <p:sp>
        <p:nvSpPr>
          <p:cNvPr id="38" name="矩形 37"/>
          <p:cNvSpPr/>
          <p:nvPr/>
        </p:nvSpPr>
        <p:spPr>
          <a:xfrm>
            <a:off x="827584" y="5679656"/>
            <a:ext cx="2588621" cy="341632"/>
          </a:xfrm>
          <a:prstGeom prst="rect">
            <a:avLst/>
          </a:prstGeom>
        </p:spPr>
        <p:txBody>
          <a:bodyPr wrap="square">
            <a:spAutoFit/>
          </a:bodyPr>
          <a:lstStyle/>
          <a:p>
            <a:pPr latinLnBrk="0"/>
            <a:r>
              <a:rPr lang="en-US" altLang="zh-CN" sz="1800" b="0" dirty="0" smtClean="0">
                <a:solidFill>
                  <a:srgbClr val="103BB4"/>
                </a:solidFill>
              </a:rPr>
              <a:t>Foremost cargo hold: </a:t>
            </a:r>
            <a:endParaRPr lang="zh-CN" altLang="zh-CN" sz="1800" b="0" dirty="0">
              <a:solidFill>
                <a:srgbClr val="103BB4"/>
              </a:solidFill>
            </a:endParaRPr>
          </a:p>
        </p:txBody>
      </p:sp>
      <p:sp>
        <p:nvSpPr>
          <p:cNvPr id="39" name="矩形 38"/>
          <p:cNvSpPr/>
          <p:nvPr/>
        </p:nvSpPr>
        <p:spPr>
          <a:xfrm>
            <a:off x="3288338" y="5679656"/>
            <a:ext cx="1332148" cy="341632"/>
          </a:xfrm>
          <a:prstGeom prst="rect">
            <a:avLst/>
          </a:prstGeom>
        </p:spPr>
        <p:txBody>
          <a:bodyPr wrap="square">
            <a:spAutoFit/>
          </a:bodyPr>
          <a:lstStyle/>
          <a:p>
            <a:pPr latinLnBrk="0"/>
            <a:r>
              <a:rPr lang="en-US" altLang="zh-CN" sz="1800" b="0" dirty="0" smtClean="0">
                <a:solidFill>
                  <a:srgbClr val="FF0000"/>
                </a:solidFill>
              </a:rPr>
              <a:t>Tank load</a:t>
            </a:r>
            <a:endParaRPr lang="zh-CN" altLang="zh-CN" sz="1800" b="0" dirty="0">
              <a:solidFill>
                <a:srgbClr val="FF0000"/>
              </a:solidFill>
            </a:endParaRPr>
          </a:p>
        </p:txBody>
      </p:sp>
      <p:cxnSp>
        <p:nvCxnSpPr>
          <p:cNvPr id="40" name="直接箭头连接符 39"/>
          <p:cNvCxnSpPr/>
          <p:nvPr/>
        </p:nvCxnSpPr>
        <p:spPr bwMode="auto">
          <a:xfrm flipV="1">
            <a:off x="4505848" y="5661248"/>
            <a:ext cx="0" cy="346656"/>
          </a:xfrm>
          <a:prstGeom prst="straightConnector1">
            <a:avLst/>
          </a:prstGeom>
          <a:noFill/>
          <a:ln w="28575" cap="flat" cmpd="sng" algn="ctr">
            <a:solidFill>
              <a:srgbClr val="FF0000"/>
            </a:solidFill>
            <a:prstDash val="solid"/>
            <a:round/>
            <a:headEnd type="none" w="sm" len="sm"/>
            <a:tailEnd type="arrow"/>
          </a:ln>
          <a:effectLst/>
        </p:spPr>
      </p:cxnSp>
      <p:cxnSp>
        <p:nvCxnSpPr>
          <p:cNvPr id="41" name="直接箭头连接符 40"/>
          <p:cNvCxnSpPr/>
          <p:nvPr/>
        </p:nvCxnSpPr>
        <p:spPr bwMode="auto">
          <a:xfrm>
            <a:off x="4722361" y="5825509"/>
            <a:ext cx="470148" cy="0"/>
          </a:xfrm>
          <a:prstGeom prst="straightConnector1">
            <a:avLst/>
          </a:prstGeom>
          <a:noFill/>
          <a:ln w="28575" cap="flat" cmpd="sng" algn="ctr">
            <a:solidFill>
              <a:srgbClr val="103BB4"/>
            </a:solidFill>
            <a:prstDash val="solid"/>
            <a:round/>
            <a:headEnd type="none" w="sm" len="sm"/>
            <a:tailEnd type="arrow"/>
          </a:ln>
          <a:effectLst/>
        </p:spPr>
      </p:cxnSp>
      <p:sp>
        <p:nvSpPr>
          <p:cNvPr id="42" name="矩形 41"/>
          <p:cNvSpPr/>
          <p:nvPr/>
        </p:nvSpPr>
        <p:spPr>
          <a:xfrm>
            <a:off x="5255822" y="5679656"/>
            <a:ext cx="1332148" cy="341632"/>
          </a:xfrm>
          <a:prstGeom prst="rect">
            <a:avLst/>
          </a:prstGeom>
        </p:spPr>
        <p:txBody>
          <a:bodyPr wrap="square">
            <a:spAutoFit/>
          </a:bodyPr>
          <a:lstStyle/>
          <a:p>
            <a:pPr latinLnBrk="0"/>
            <a:r>
              <a:rPr lang="en-US" altLang="zh-CN" sz="1800" b="0" dirty="0" smtClean="0">
                <a:solidFill>
                  <a:srgbClr val="FF0000"/>
                </a:solidFill>
              </a:rPr>
              <a:t>Thickness</a:t>
            </a:r>
            <a:endParaRPr lang="zh-CN" altLang="zh-CN" sz="1800" b="0" dirty="0">
              <a:solidFill>
                <a:srgbClr val="FF0000"/>
              </a:solidFill>
            </a:endParaRPr>
          </a:p>
        </p:txBody>
      </p:sp>
      <p:cxnSp>
        <p:nvCxnSpPr>
          <p:cNvPr id="43" name="直接箭头连接符 42"/>
          <p:cNvCxnSpPr/>
          <p:nvPr/>
        </p:nvCxnSpPr>
        <p:spPr bwMode="auto">
          <a:xfrm flipV="1">
            <a:off x="6495528" y="5654693"/>
            <a:ext cx="0" cy="346656"/>
          </a:xfrm>
          <a:prstGeom prst="straightConnector1">
            <a:avLst/>
          </a:prstGeom>
          <a:noFill/>
          <a:ln w="28575" cap="flat" cmpd="sng" algn="ctr">
            <a:solidFill>
              <a:srgbClr val="FF0000"/>
            </a:solidFill>
            <a:prstDash val="solid"/>
            <a:round/>
            <a:headEnd type="none" w="sm" len="sm"/>
            <a:tailEnd type="arrow"/>
          </a:ln>
          <a:effectLst/>
        </p:spPr>
      </p:cxnSp>
      <p:sp>
        <p:nvSpPr>
          <p:cNvPr id="44" name="矩形 43"/>
          <p:cNvSpPr/>
          <p:nvPr/>
        </p:nvSpPr>
        <p:spPr>
          <a:xfrm>
            <a:off x="611560" y="5031584"/>
            <a:ext cx="1152128" cy="341632"/>
          </a:xfrm>
          <a:prstGeom prst="rect">
            <a:avLst/>
          </a:prstGeom>
        </p:spPr>
        <p:txBody>
          <a:bodyPr wrap="square">
            <a:spAutoFit/>
          </a:bodyPr>
          <a:lstStyle/>
          <a:p>
            <a:pPr latinLnBrk="0"/>
            <a:r>
              <a:rPr lang="en-US" altLang="zh-CN" sz="1800" b="0" dirty="0" err="1" smtClean="0">
                <a:solidFill>
                  <a:srgbClr val="103BB4"/>
                </a:solidFill>
              </a:rPr>
              <a:t>Midship</a:t>
            </a:r>
            <a:r>
              <a:rPr lang="en-US" altLang="zh-CN" sz="1800" b="0" dirty="0" smtClean="0">
                <a:solidFill>
                  <a:srgbClr val="103BB4"/>
                </a:solidFill>
              </a:rPr>
              <a:t>:</a:t>
            </a:r>
            <a:endParaRPr lang="zh-CN" altLang="zh-CN" sz="1800" b="0" dirty="0">
              <a:solidFill>
                <a:srgbClr val="103BB4"/>
              </a:solidFill>
            </a:endParaRPr>
          </a:p>
        </p:txBody>
      </p:sp>
    </p:spTree>
    <p:extLst>
      <p:ext uri="{BB962C8B-B14F-4D97-AF65-F5344CB8AC3E}">
        <p14:creationId xmlns:p14="http://schemas.microsoft.com/office/powerpoint/2010/main" val="904657625"/>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Direct strength </a:t>
            </a:r>
            <a:r>
              <a:rPr kumimoji="1" lang="en-US" altLang="zh-CN" sz="2800" dirty="0" smtClean="0">
                <a:solidFill>
                  <a:srgbClr val="000099"/>
                </a:solidFill>
                <a:effectLst>
                  <a:outerShdw blurRad="38100" dist="38100" dir="2700000" algn="tl">
                    <a:srgbClr val="C0C0C0"/>
                  </a:outerShdw>
                </a:effectLst>
              </a:rPr>
              <a:t>analysis for </a:t>
            </a:r>
            <a:r>
              <a:rPr kumimoji="1" lang="en-US" altLang="zh-CN" sz="2800" dirty="0" err="1">
                <a:solidFill>
                  <a:srgbClr val="000099"/>
                </a:solidFill>
                <a:effectLst>
                  <a:outerShdw blurRad="38100" dist="38100" dir="2700000" algn="tl">
                    <a:srgbClr val="C0C0C0"/>
                  </a:outerShdw>
                </a:effectLst>
              </a:rPr>
              <a:t>Aframax</a:t>
            </a:r>
            <a:r>
              <a:rPr kumimoji="1" lang="en-US" altLang="zh-CN" sz="2800" dirty="0">
                <a:solidFill>
                  <a:srgbClr val="000099"/>
                </a:solidFill>
                <a:effectLst>
                  <a:outerShdw blurRad="38100" dist="38100" dir="2700000" algn="tl">
                    <a:srgbClr val="C0C0C0"/>
                  </a:outerShdw>
                </a:effectLst>
              </a:rPr>
              <a:t> tanker</a:t>
            </a:r>
            <a:endParaRPr lang="zh-CN" altLang="en-US" sz="2800" dirty="0"/>
          </a:p>
        </p:txBody>
      </p:sp>
      <p:sp>
        <p:nvSpPr>
          <p:cNvPr id="3" name="内容占位符 2"/>
          <p:cNvSpPr>
            <a:spLocks noGrp="1"/>
          </p:cNvSpPr>
          <p:nvPr>
            <p:ph idx="1"/>
          </p:nvPr>
        </p:nvSpPr>
        <p:spPr>
          <a:xfrm>
            <a:off x="395536" y="908720"/>
            <a:ext cx="8229600" cy="2160240"/>
          </a:xfrm>
        </p:spPr>
        <p:txBody>
          <a:bodyPr/>
          <a:lstStyle/>
          <a:p>
            <a:r>
              <a:rPr lang="en-US" altLang="zh-CN" dirty="0" smtClean="0"/>
              <a:t>Fatigue analysis</a:t>
            </a:r>
          </a:p>
          <a:p>
            <a:pPr lvl="1"/>
            <a:r>
              <a:rPr lang="en-US" altLang="zh-CN" dirty="0" smtClean="0"/>
              <a:t>Hopper knuckles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en-US" altLang="zh-CN" dirty="0" smtClean="0"/>
              <a:t>Bracket toe</a:t>
            </a: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758613402"/>
              </p:ext>
            </p:extLst>
          </p:nvPr>
        </p:nvGraphicFramePr>
        <p:xfrm>
          <a:off x="755572" y="1628800"/>
          <a:ext cx="7848875" cy="2160240"/>
        </p:xfrm>
        <a:graphic>
          <a:graphicData uri="http://schemas.openxmlformats.org/drawingml/2006/table">
            <a:tbl>
              <a:tblPr>
                <a:tableStyleId>{616DA210-FB5B-4158-B5E0-FEB733F419BA}</a:tableStyleId>
              </a:tblPr>
              <a:tblGrid>
                <a:gridCol w="3292222"/>
                <a:gridCol w="780546"/>
                <a:gridCol w="3007319"/>
                <a:gridCol w="768788"/>
              </a:tblGrid>
              <a:tr h="270030">
                <a:tc gridSpan="2">
                  <a:txBody>
                    <a:bodyPr/>
                    <a:lstStyle/>
                    <a:p>
                      <a:pPr algn="ctr" latinLnBrk="0">
                        <a:lnSpc>
                          <a:spcPts val="1200"/>
                        </a:lnSpc>
                        <a:spcAft>
                          <a:spcPts val="0"/>
                        </a:spcAft>
                      </a:pPr>
                      <a:r>
                        <a:rPr lang="en-US" sz="1600" kern="100" dirty="0">
                          <a:effectLst/>
                          <a:latin typeface="Times New Roman" pitchFamily="18" charset="0"/>
                          <a:cs typeface="Times New Roman" pitchFamily="18" charset="0"/>
                        </a:rPr>
                        <a:t>Lower knuckle</a:t>
                      </a:r>
                      <a:endParaRPr lang="zh-CN" sz="1600" kern="100" dirty="0">
                        <a:effectLst/>
                        <a:latin typeface="Times New Roman" pitchFamily="18" charset="0"/>
                        <a:cs typeface="Times New Roman" pitchFamily="18" charset="0"/>
                      </a:endParaRPr>
                    </a:p>
                  </a:txBody>
                  <a:tcPr marL="68580" marR="68580" marT="0" marB="0" anchor="ctr"/>
                </a:tc>
                <a:tc hMerge="1">
                  <a:txBody>
                    <a:bodyPr/>
                    <a:lstStyle/>
                    <a:p>
                      <a:endParaRPr lang="zh-CN" altLang="en-US"/>
                    </a:p>
                  </a:txBody>
                  <a:tcPr/>
                </a:tc>
                <a:tc gridSpan="2">
                  <a:txBody>
                    <a:bodyPr/>
                    <a:lstStyle/>
                    <a:p>
                      <a:pPr algn="ctr" latinLnBrk="0">
                        <a:lnSpc>
                          <a:spcPts val="1200"/>
                        </a:lnSpc>
                        <a:spcAft>
                          <a:spcPts val="0"/>
                        </a:spcAft>
                      </a:pPr>
                      <a:r>
                        <a:rPr lang="en-US" sz="1600" kern="100" dirty="0">
                          <a:effectLst/>
                          <a:latin typeface="Times New Roman" pitchFamily="18" charset="0"/>
                          <a:cs typeface="Times New Roman" pitchFamily="18" charset="0"/>
                        </a:rPr>
                        <a:t>Upper knuckle</a:t>
                      </a:r>
                      <a:endParaRPr lang="zh-CN" sz="1600" kern="100" dirty="0">
                        <a:effectLst/>
                        <a:latin typeface="Times New Roman" pitchFamily="18" charset="0"/>
                        <a:cs typeface="Times New Roman" pitchFamily="18" charset="0"/>
                      </a:endParaRPr>
                    </a:p>
                  </a:txBody>
                  <a:tcPr marL="17780" marR="17780" marT="0" marB="0" anchor="ctr"/>
                </a:tc>
                <a:tc hMerge="1">
                  <a:txBody>
                    <a:bodyPr/>
                    <a:lstStyle/>
                    <a:p>
                      <a:endParaRPr lang="zh-CN" altLang="en-US"/>
                    </a:p>
                  </a:txBody>
                  <a:tcPr/>
                </a:tc>
              </a:tr>
              <a:tr h="270030">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Hot spot location</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T</a:t>
                      </a:r>
                      <a:r>
                        <a:rPr lang="en-US" sz="1400" kern="100" baseline="-25000" dirty="0">
                          <a:effectLst/>
                          <a:latin typeface="Times New Roman" pitchFamily="18" charset="0"/>
                          <a:cs typeface="Times New Roman" pitchFamily="18" charset="0"/>
                        </a:rPr>
                        <a:t>F</a:t>
                      </a:r>
                      <a:r>
                        <a:rPr lang="en-US" sz="1400" kern="100" dirty="0">
                          <a:effectLst/>
                          <a:latin typeface="Times New Roman" pitchFamily="18" charset="0"/>
                          <a:cs typeface="Times New Roman" pitchFamily="18" charset="0"/>
                        </a:rPr>
                        <a:t> (year)</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l" latinLnBrk="0">
                        <a:lnSpc>
                          <a:spcPts val="1200"/>
                        </a:lnSpc>
                        <a:spcAft>
                          <a:spcPts val="0"/>
                        </a:spcAft>
                      </a:pPr>
                      <a:r>
                        <a:rPr lang="en-US" sz="1400" kern="100">
                          <a:effectLst/>
                          <a:latin typeface="Times New Roman" pitchFamily="18" charset="0"/>
                          <a:cs typeface="Times New Roman" pitchFamily="18" charset="0"/>
                        </a:rPr>
                        <a:t>Hot spot location</a:t>
                      </a:r>
                      <a:endParaRPr lang="zh-CN" sz="1400" kern="10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T</a:t>
                      </a:r>
                      <a:r>
                        <a:rPr lang="en-US" sz="1400" kern="100" baseline="-25000" dirty="0">
                          <a:effectLst/>
                          <a:latin typeface="Times New Roman" pitchFamily="18" charset="0"/>
                          <a:cs typeface="Times New Roman" pitchFamily="18" charset="0"/>
                        </a:rPr>
                        <a:t>F</a:t>
                      </a:r>
                      <a:r>
                        <a:rPr lang="en-US" sz="1400" kern="100" dirty="0">
                          <a:effectLst/>
                          <a:latin typeface="Times New Roman" pitchFamily="18" charset="0"/>
                          <a:cs typeface="Times New Roman" pitchFamily="18" charset="0"/>
                        </a:rPr>
                        <a:t> (year)</a:t>
                      </a:r>
                      <a:endParaRPr lang="zh-CN" sz="1400" kern="100" dirty="0">
                        <a:effectLst/>
                        <a:latin typeface="Times New Roman" pitchFamily="18" charset="0"/>
                        <a:cs typeface="Times New Roman" pitchFamily="18" charset="0"/>
                      </a:endParaRPr>
                    </a:p>
                  </a:txBody>
                  <a:tcPr marL="17780" marR="17780" marT="0" marB="0" anchor="ctr"/>
                </a:tc>
              </a:tr>
              <a:tr h="270030">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HS1: inner bottom</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27</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HS1: side stringer</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300</a:t>
                      </a:r>
                      <a:endParaRPr lang="zh-CN" sz="1400" kern="100" dirty="0">
                        <a:effectLst/>
                        <a:latin typeface="Times New Roman" pitchFamily="18" charset="0"/>
                        <a:cs typeface="Times New Roman" pitchFamily="18" charset="0"/>
                      </a:endParaRPr>
                    </a:p>
                  </a:txBody>
                  <a:tcPr marL="68580" marR="68580" marT="0" marB="0" anchor="ctr"/>
                </a:tc>
              </a:tr>
              <a:tr h="270030">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HS2: hopper slopping plate</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27.2</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HS2: hopper slopping plate</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25.1</a:t>
                      </a:r>
                      <a:endParaRPr lang="zh-CN" sz="1400" kern="100" dirty="0">
                        <a:effectLst/>
                        <a:latin typeface="Times New Roman" pitchFamily="18" charset="0"/>
                        <a:cs typeface="Times New Roman" pitchFamily="18" charset="0"/>
                      </a:endParaRPr>
                    </a:p>
                  </a:txBody>
                  <a:tcPr marL="68580" marR="68580" marT="0" marB="0" anchor="ctr"/>
                </a:tc>
              </a:tr>
              <a:tr h="270030">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HS3: hopper web</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60</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HS3: transverse web, below stringer</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35.7</a:t>
                      </a:r>
                      <a:endParaRPr lang="zh-CN" sz="1400" kern="100" dirty="0">
                        <a:effectLst/>
                        <a:latin typeface="Times New Roman" pitchFamily="18" charset="0"/>
                        <a:cs typeface="Times New Roman" pitchFamily="18" charset="0"/>
                      </a:endParaRPr>
                    </a:p>
                  </a:txBody>
                  <a:tcPr marL="68580" marR="68580" marT="0" marB="0" anchor="ctr"/>
                </a:tc>
              </a:tr>
              <a:tr h="270030">
                <a:tc>
                  <a:txBody>
                    <a:bodyPr/>
                    <a:lstStyle/>
                    <a:p>
                      <a:pPr algn="l" latinLnBrk="0">
                        <a:lnSpc>
                          <a:spcPts val="1200"/>
                        </a:lnSpc>
                        <a:spcAft>
                          <a:spcPts val="0"/>
                        </a:spcAft>
                      </a:pPr>
                      <a:r>
                        <a:rPr lang="en-US" sz="1400" kern="100">
                          <a:effectLst/>
                          <a:latin typeface="Times New Roman" pitchFamily="18" charset="0"/>
                          <a:cs typeface="Times New Roman" pitchFamily="18" charset="0"/>
                        </a:rPr>
                        <a:t>HS4: double bottom floor</a:t>
                      </a:r>
                      <a:endParaRPr lang="zh-CN" sz="1400" kern="10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36.9</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HS4: transverse web, above stringer</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37.0</a:t>
                      </a:r>
                      <a:endParaRPr lang="zh-CN" sz="1400" kern="100" dirty="0">
                        <a:effectLst/>
                        <a:latin typeface="Times New Roman" pitchFamily="18" charset="0"/>
                        <a:cs typeface="Times New Roman" pitchFamily="18" charset="0"/>
                      </a:endParaRPr>
                    </a:p>
                  </a:txBody>
                  <a:tcPr marL="68580" marR="68580" marT="0" marB="0" anchor="ctr"/>
                </a:tc>
              </a:tr>
              <a:tr h="270030">
                <a:tc>
                  <a:txBody>
                    <a:bodyPr/>
                    <a:lstStyle/>
                    <a:p>
                      <a:pPr algn="l" latinLnBrk="0">
                        <a:lnSpc>
                          <a:spcPts val="1200"/>
                        </a:lnSpc>
                        <a:spcAft>
                          <a:spcPts val="0"/>
                        </a:spcAft>
                      </a:pPr>
                      <a:r>
                        <a:rPr lang="en-US" sz="1400" kern="100">
                          <a:effectLst/>
                          <a:latin typeface="Times New Roman" pitchFamily="18" charset="0"/>
                          <a:cs typeface="Times New Roman" pitchFamily="18" charset="0"/>
                        </a:rPr>
                        <a:t>HS5: side girder</a:t>
                      </a:r>
                      <a:endParaRPr lang="zh-CN" sz="1400" kern="10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115</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HS5: inner hull longitudinal bulkhead</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25.5</a:t>
                      </a:r>
                      <a:endParaRPr lang="zh-CN" sz="1400" kern="100" dirty="0">
                        <a:effectLst/>
                        <a:latin typeface="Times New Roman" pitchFamily="18" charset="0"/>
                        <a:cs typeface="Times New Roman" pitchFamily="18" charset="0"/>
                      </a:endParaRPr>
                    </a:p>
                  </a:txBody>
                  <a:tcPr marL="68580" marR="68580" marT="0" marB="0" anchor="ctr"/>
                </a:tc>
              </a:tr>
              <a:tr h="270030">
                <a:tc>
                  <a:txBody>
                    <a:bodyPr/>
                    <a:lstStyle/>
                    <a:p>
                      <a:pPr algn="l" latinLnBrk="0">
                        <a:lnSpc>
                          <a:spcPts val="1200"/>
                        </a:lnSpc>
                        <a:spcAft>
                          <a:spcPts val="0"/>
                        </a:spcAft>
                      </a:pPr>
                      <a:r>
                        <a:rPr lang="en-US" sz="1400" kern="100">
                          <a:effectLst/>
                          <a:latin typeface="Times New Roman" pitchFamily="18" charset="0"/>
                          <a:cs typeface="Times New Roman" pitchFamily="18" charset="0"/>
                        </a:rPr>
                        <a:t>HS6: scarfing bracket to the inner bottom</a:t>
                      </a:r>
                      <a:endParaRPr lang="zh-CN" sz="1400" kern="10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132</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 </a:t>
                      </a:r>
                      <a:endParaRPr lang="zh-CN" sz="1400" kern="100" dirty="0">
                        <a:effectLst/>
                        <a:latin typeface="Times New Roman" pitchFamily="18" charset="0"/>
                        <a:cs typeface="Times New Roman" pitchFamily="18" charset="0"/>
                      </a:endParaRPr>
                    </a:p>
                  </a:txBody>
                  <a:tcPr marL="68580" marR="685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 </a:t>
                      </a:r>
                      <a:endParaRPr lang="zh-CN" sz="1400" kern="100" dirty="0">
                        <a:effectLst/>
                        <a:latin typeface="Times New Roman" pitchFamily="18" charset="0"/>
                        <a:cs typeface="Times New Roman" pitchFamily="18" charset="0"/>
                      </a:endParaRPr>
                    </a:p>
                  </a:txBody>
                  <a:tcPr marL="68580" marR="68580" marT="0" marB="0" anchor="ct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526112714"/>
              </p:ext>
            </p:extLst>
          </p:nvPr>
        </p:nvGraphicFramePr>
        <p:xfrm>
          <a:off x="266700" y="4293098"/>
          <a:ext cx="5343524" cy="1773689"/>
        </p:xfrm>
        <a:graphic>
          <a:graphicData uri="http://schemas.openxmlformats.org/drawingml/2006/table">
            <a:tbl>
              <a:tblPr>
                <a:tableStyleId>{5940675A-B579-460E-94D1-54222C63F5DA}</a:tableStyleId>
              </a:tblPr>
              <a:tblGrid>
                <a:gridCol w="726031"/>
                <a:gridCol w="3435761"/>
                <a:gridCol w="684160"/>
                <a:gridCol w="497572"/>
              </a:tblGrid>
              <a:tr h="431689">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Structure </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Hot spot location</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Type</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a:effectLst/>
                          <a:latin typeface="Times New Roman" pitchFamily="18" charset="0"/>
                          <a:cs typeface="Times New Roman" pitchFamily="18" charset="0"/>
                        </a:rPr>
                        <a:t>T</a:t>
                      </a:r>
                      <a:r>
                        <a:rPr lang="en-US" sz="1400" kern="100" baseline="-25000">
                          <a:effectLst/>
                          <a:latin typeface="Times New Roman" pitchFamily="18" charset="0"/>
                          <a:cs typeface="Times New Roman" pitchFamily="18" charset="0"/>
                        </a:rPr>
                        <a:t>F</a:t>
                      </a:r>
                      <a:r>
                        <a:rPr lang="en-US" sz="1400" kern="100">
                          <a:effectLst/>
                          <a:latin typeface="Times New Roman" pitchFamily="18" charset="0"/>
                          <a:cs typeface="Times New Roman" pitchFamily="18" charset="0"/>
                        </a:rPr>
                        <a:t> (year)</a:t>
                      </a:r>
                      <a:endParaRPr lang="zh-CN" sz="1400" kern="100">
                        <a:effectLst/>
                        <a:latin typeface="Times New Roman" pitchFamily="18" charset="0"/>
                        <a:cs typeface="Times New Roman" pitchFamily="18" charset="0"/>
                      </a:endParaRPr>
                    </a:p>
                  </a:txBody>
                  <a:tcPr marL="17780" marR="17780" marT="0" marB="0" anchor="ctr"/>
                </a:tc>
              </a:tr>
              <a:tr h="259300">
                <a:tc rowSpan="3">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Backing bracket</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Hot spot 1: free edge of bracket</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free edge</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a:effectLst/>
                          <a:latin typeface="Times New Roman" pitchFamily="18" charset="0"/>
                          <a:cs typeface="Times New Roman" pitchFamily="18" charset="0"/>
                        </a:rPr>
                        <a:t>57</a:t>
                      </a:r>
                      <a:endParaRPr lang="zh-CN" sz="1400" kern="100">
                        <a:effectLst/>
                        <a:latin typeface="Times New Roman" pitchFamily="18" charset="0"/>
                        <a:cs typeface="Times New Roman" pitchFamily="18" charset="0"/>
                      </a:endParaRPr>
                    </a:p>
                  </a:txBody>
                  <a:tcPr marL="17780" marR="17780" marT="0" marB="0" anchor="ctr"/>
                </a:tc>
              </a:tr>
              <a:tr h="259300">
                <a:tc vMerge="1">
                  <a:txBody>
                    <a:bodyPr/>
                    <a:lstStyle/>
                    <a:p>
                      <a:endParaRPr lang="zh-CN" altLang="en-US"/>
                    </a:p>
                  </a:txBody>
                  <a:tcP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Hot spot 2: inner hull at bracket toe</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a:effectLst/>
                          <a:latin typeface="Times New Roman" pitchFamily="18" charset="0"/>
                          <a:cs typeface="Times New Roman" pitchFamily="18" charset="0"/>
                        </a:rPr>
                        <a:t>type a</a:t>
                      </a:r>
                      <a:endParaRPr lang="zh-CN" sz="1400" kern="10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a:effectLst/>
                          <a:latin typeface="Times New Roman" pitchFamily="18" charset="0"/>
                          <a:cs typeface="Times New Roman" pitchFamily="18" charset="0"/>
                        </a:rPr>
                        <a:t>49</a:t>
                      </a:r>
                      <a:endParaRPr lang="zh-CN" sz="1400" kern="100">
                        <a:effectLst/>
                        <a:latin typeface="Times New Roman" pitchFamily="18" charset="0"/>
                        <a:cs typeface="Times New Roman" pitchFamily="18" charset="0"/>
                      </a:endParaRPr>
                    </a:p>
                  </a:txBody>
                  <a:tcPr marL="17780" marR="17780" marT="0" marB="0" anchor="ctr"/>
                </a:tc>
              </a:tr>
              <a:tr h="259300">
                <a:tc vMerge="1">
                  <a:txBody>
                    <a:bodyPr/>
                    <a:lstStyle/>
                    <a:p>
                      <a:endParaRPr lang="zh-CN" altLang="en-US"/>
                    </a:p>
                  </a:txBody>
                  <a:tcP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Hot spot 3: transverse bulkhead at bracket toe</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type a</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a:effectLst/>
                          <a:latin typeface="Times New Roman" pitchFamily="18" charset="0"/>
                          <a:cs typeface="Times New Roman" pitchFamily="18" charset="0"/>
                        </a:rPr>
                        <a:t>27</a:t>
                      </a:r>
                      <a:endParaRPr lang="zh-CN" sz="1400" kern="100">
                        <a:effectLst/>
                        <a:latin typeface="Times New Roman" pitchFamily="18" charset="0"/>
                        <a:cs typeface="Times New Roman" pitchFamily="18" charset="0"/>
                      </a:endParaRPr>
                    </a:p>
                  </a:txBody>
                  <a:tcPr marL="17780" marR="17780" marT="0" marB="0" anchor="ctr"/>
                </a:tc>
              </a:tr>
              <a:tr h="259300">
                <a:tc rowSpan="2">
                  <a:txBody>
                    <a:bodyPr/>
                    <a:lstStyle/>
                    <a:p>
                      <a:pPr algn="ctr" latinLnBrk="0">
                        <a:lnSpc>
                          <a:spcPts val="1200"/>
                        </a:lnSpc>
                        <a:spcAft>
                          <a:spcPts val="0"/>
                        </a:spcAft>
                      </a:pPr>
                      <a:r>
                        <a:rPr lang="en-US" sz="1400" kern="100">
                          <a:effectLst/>
                          <a:latin typeface="Times New Roman" pitchFamily="18" charset="0"/>
                          <a:cs typeface="Times New Roman" pitchFamily="18" charset="0"/>
                        </a:rPr>
                        <a:t>Stringer toe</a:t>
                      </a:r>
                      <a:endParaRPr lang="zh-CN" sz="1400" kern="100">
                        <a:effectLst/>
                        <a:latin typeface="Times New Roman" pitchFamily="18" charset="0"/>
                        <a:cs typeface="Times New Roman" pitchFamily="18" charset="0"/>
                      </a:endParaRPr>
                    </a:p>
                  </a:txBody>
                  <a:tcPr marL="17780" marR="17780" marT="0" marB="0" anchor="ct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Hot spot 1: inner hull at bracket toe</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type a</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40</a:t>
                      </a:r>
                      <a:endParaRPr lang="zh-CN" sz="1400" kern="100" dirty="0">
                        <a:effectLst/>
                        <a:latin typeface="Times New Roman" pitchFamily="18" charset="0"/>
                        <a:cs typeface="Times New Roman" pitchFamily="18" charset="0"/>
                      </a:endParaRPr>
                    </a:p>
                  </a:txBody>
                  <a:tcPr marL="17780" marR="17780" marT="0" marB="0" anchor="ctr"/>
                </a:tc>
              </a:tr>
              <a:tr h="259300">
                <a:tc vMerge="1">
                  <a:txBody>
                    <a:bodyPr/>
                    <a:lstStyle/>
                    <a:p>
                      <a:endParaRPr lang="zh-CN" altLang="en-US"/>
                    </a:p>
                  </a:txBody>
                  <a:tcPr/>
                </a:tc>
                <a:tc>
                  <a:txBody>
                    <a:bodyPr/>
                    <a:lstStyle/>
                    <a:p>
                      <a:pPr algn="l" latinLnBrk="0">
                        <a:lnSpc>
                          <a:spcPts val="1200"/>
                        </a:lnSpc>
                        <a:spcAft>
                          <a:spcPts val="0"/>
                        </a:spcAft>
                      </a:pPr>
                      <a:r>
                        <a:rPr lang="en-US" sz="1400" kern="100" dirty="0">
                          <a:effectLst/>
                          <a:latin typeface="Times New Roman" pitchFamily="18" charset="0"/>
                          <a:cs typeface="Times New Roman" pitchFamily="18" charset="0"/>
                        </a:rPr>
                        <a:t>Hot spot 2: toe in way of face plate termination</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type b</a:t>
                      </a:r>
                      <a:endParaRPr lang="zh-CN" sz="1400" kern="100" dirty="0">
                        <a:effectLst/>
                        <a:latin typeface="Times New Roman" pitchFamily="18" charset="0"/>
                        <a:cs typeface="Times New Roman" pitchFamily="18" charset="0"/>
                      </a:endParaRPr>
                    </a:p>
                  </a:txBody>
                  <a:tcPr marL="17780" marR="17780" marT="0" marB="0" anchor="ctr"/>
                </a:tc>
                <a:tc>
                  <a:txBody>
                    <a:bodyPr/>
                    <a:lstStyle/>
                    <a:p>
                      <a:pPr algn="ctr" latinLnBrk="0">
                        <a:lnSpc>
                          <a:spcPts val="1200"/>
                        </a:lnSpc>
                        <a:spcAft>
                          <a:spcPts val="0"/>
                        </a:spcAft>
                      </a:pPr>
                      <a:r>
                        <a:rPr lang="en-US" sz="1400" kern="100" dirty="0">
                          <a:effectLst/>
                          <a:latin typeface="Times New Roman" pitchFamily="18" charset="0"/>
                          <a:cs typeface="Times New Roman" pitchFamily="18" charset="0"/>
                        </a:rPr>
                        <a:t>40</a:t>
                      </a:r>
                      <a:endParaRPr lang="zh-CN" sz="1400" kern="100" dirty="0">
                        <a:effectLst/>
                        <a:latin typeface="Times New Roman" pitchFamily="18" charset="0"/>
                        <a:cs typeface="Times New Roman" pitchFamily="18" charset="0"/>
                      </a:endParaRPr>
                    </a:p>
                  </a:txBody>
                  <a:tcPr marL="17780" marR="17780" marT="0" marB="0" anchor="ctr"/>
                </a:tc>
              </a:tr>
            </a:tbl>
          </a:graphicData>
        </a:graphic>
      </p:graphicFrame>
      <p:pic>
        <p:nvPicPr>
          <p:cNvPr id="22529" name="图片 1"/>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5724128" y="4365104"/>
            <a:ext cx="15573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图片 130"/>
          <p:cNvPicPr>
            <a:picLocks noChangeAspect="1" noChangeArrowheads="1"/>
          </p:cNvPicPr>
          <p:nvPr/>
        </p:nvPicPr>
        <p:blipFill>
          <a:blip r:embed="rId3" cstate="print">
            <a:extLst>
              <a:ext uri="{28A0092B-C50C-407E-A947-70E740481C1C}">
                <a14:useLocalDpi xmlns:a14="http://schemas.microsoft.com/office/drawing/2010/main" val="0"/>
              </a:ext>
            </a:extLst>
          </a:blip>
          <a:srcRect t="6900"/>
          <a:stretch>
            <a:fillRect/>
          </a:stretch>
        </p:blipFill>
        <p:spPr bwMode="auto">
          <a:xfrm>
            <a:off x="7380312" y="4358754"/>
            <a:ext cx="15001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椭圆 44"/>
          <p:cNvSpPr/>
          <p:nvPr/>
        </p:nvSpPr>
        <p:spPr bwMode="auto">
          <a:xfrm>
            <a:off x="8172400" y="4869160"/>
            <a:ext cx="546050" cy="471615"/>
          </a:xfrm>
          <a:prstGeom prst="ellipse">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48" name="椭圆 47"/>
          <p:cNvSpPr/>
          <p:nvPr/>
        </p:nvSpPr>
        <p:spPr bwMode="auto">
          <a:xfrm>
            <a:off x="6300192" y="4869160"/>
            <a:ext cx="546050" cy="471615"/>
          </a:xfrm>
          <a:prstGeom prst="ellipse">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22" name="圆角矩形 21"/>
          <p:cNvSpPr/>
          <p:nvPr/>
        </p:nvSpPr>
        <p:spPr bwMode="auto">
          <a:xfrm>
            <a:off x="666750" y="2132856"/>
            <a:ext cx="4121274" cy="576064"/>
          </a:xfrm>
          <a:prstGeom prst="roundRect">
            <a:avLst/>
          </a:prstGeom>
          <a:noFill/>
          <a:ln w="19050" cap="flat" cmpd="sng" algn="ctr">
            <a:solidFill>
              <a:srgbClr val="FF0000"/>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49" name="圆角矩形 48"/>
          <p:cNvSpPr/>
          <p:nvPr/>
        </p:nvSpPr>
        <p:spPr bwMode="auto">
          <a:xfrm>
            <a:off x="4854526" y="2394992"/>
            <a:ext cx="3860849" cy="348208"/>
          </a:xfrm>
          <a:prstGeom prst="roundRect">
            <a:avLst/>
          </a:prstGeom>
          <a:noFill/>
          <a:ln w="19050" cap="flat" cmpd="sng" algn="ctr">
            <a:solidFill>
              <a:srgbClr val="FF0000"/>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50" name="圆角矩形 49"/>
          <p:cNvSpPr/>
          <p:nvPr/>
        </p:nvSpPr>
        <p:spPr bwMode="auto">
          <a:xfrm>
            <a:off x="4848076" y="3212976"/>
            <a:ext cx="3860849" cy="348208"/>
          </a:xfrm>
          <a:prstGeom prst="roundRect">
            <a:avLst/>
          </a:prstGeom>
          <a:noFill/>
          <a:ln w="19050" cap="flat" cmpd="sng" algn="ctr">
            <a:solidFill>
              <a:srgbClr val="FF0000"/>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25" name="矩形 24"/>
          <p:cNvSpPr/>
          <p:nvPr/>
        </p:nvSpPr>
        <p:spPr>
          <a:xfrm>
            <a:off x="6201683" y="5716488"/>
            <a:ext cx="1939955" cy="313932"/>
          </a:xfrm>
          <a:prstGeom prst="rect">
            <a:avLst/>
          </a:prstGeom>
        </p:spPr>
        <p:txBody>
          <a:bodyPr wrap="none">
            <a:spAutoFit/>
          </a:bodyPr>
          <a:lstStyle/>
          <a:p>
            <a:r>
              <a:rPr lang="en-US" altLang="zh-CN" sz="1600" b="0" dirty="0"/>
              <a:t>lowest side stringer</a:t>
            </a:r>
            <a:endParaRPr lang="zh-CN" altLang="en-US" sz="1600" b="0" dirty="0"/>
          </a:p>
        </p:txBody>
      </p:sp>
      <p:sp>
        <p:nvSpPr>
          <p:cNvPr id="51" name="矩形 50"/>
          <p:cNvSpPr/>
          <p:nvPr/>
        </p:nvSpPr>
        <p:spPr>
          <a:xfrm>
            <a:off x="2898398" y="3979164"/>
            <a:ext cx="1529586" cy="313932"/>
          </a:xfrm>
          <a:prstGeom prst="rect">
            <a:avLst/>
          </a:prstGeom>
        </p:spPr>
        <p:txBody>
          <a:bodyPr wrap="none">
            <a:spAutoFit/>
          </a:bodyPr>
          <a:lstStyle/>
          <a:p>
            <a:r>
              <a:rPr lang="en-US" altLang="zh-CN" sz="1600" b="0" dirty="0" smtClean="0"/>
              <a:t>Middle stringer</a:t>
            </a:r>
            <a:endParaRPr lang="zh-CN" altLang="en-US" sz="1600" b="0" dirty="0"/>
          </a:p>
        </p:txBody>
      </p:sp>
    </p:spTree>
    <p:extLst>
      <p:ext uri="{BB962C8B-B14F-4D97-AF65-F5344CB8AC3E}">
        <p14:creationId xmlns:p14="http://schemas.microsoft.com/office/powerpoint/2010/main" val="417439266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395536" y="908720"/>
            <a:ext cx="8229600" cy="2160240"/>
          </a:xfrm>
        </p:spPr>
        <p:txBody>
          <a:bodyPr/>
          <a:lstStyle/>
          <a:p>
            <a:r>
              <a:rPr lang="en-US" altLang="zh-CN" dirty="0"/>
              <a:t>Shear force adjustment in FEA of </a:t>
            </a:r>
            <a:r>
              <a:rPr lang="en-US" altLang="zh-CN" dirty="0" err="1"/>
              <a:t>aftmost</a:t>
            </a:r>
            <a:r>
              <a:rPr lang="en-US" altLang="zh-CN" dirty="0"/>
              <a:t> cargo hold region</a:t>
            </a:r>
            <a:endParaRPr lang="en-US" altLang="zh-CN" dirty="0" smtClean="0"/>
          </a:p>
          <a:p>
            <a:pPr lvl="1"/>
            <a:endParaRPr lang="en-US" altLang="zh-CN" dirty="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3554" name="图片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00371"/>
            <a:ext cx="5040560" cy="280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611560" y="4902227"/>
            <a:ext cx="8100900" cy="590931"/>
          </a:xfrm>
          <a:prstGeom prst="rect">
            <a:avLst/>
          </a:prstGeom>
        </p:spPr>
        <p:txBody>
          <a:bodyPr wrap="square">
            <a:spAutoFit/>
          </a:bodyPr>
          <a:lstStyle/>
          <a:p>
            <a:r>
              <a:rPr lang="en-US" altLang="zh-CN" sz="1800" b="0" dirty="0">
                <a:solidFill>
                  <a:srgbClr val="FF0000"/>
                </a:solidFill>
              </a:rPr>
              <a:t>Suggestions</a:t>
            </a:r>
            <a:r>
              <a:rPr lang="en-US" altLang="zh-CN" sz="1800" b="0" dirty="0"/>
              <a:t>: Modify the adjustment method of shear force distribution in ER area or don’t evaluate members in ER areas.</a:t>
            </a:r>
          </a:p>
        </p:txBody>
      </p:sp>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2871" y="2132856"/>
            <a:ext cx="3603625" cy="223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41956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395536" y="908720"/>
            <a:ext cx="8229600" cy="432048"/>
          </a:xfrm>
        </p:spPr>
        <p:txBody>
          <a:bodyPr/>
          <a:lstStyle/>
          <a:p>
            <a:r>
              <a:rPr lang="en-US" altLang="zh-CN" dirty="0"/>
              <a:t>Buckling calculation of manhole area</a:t>
            </a:r>
            <a:endParaRPr lang="en-US" altLang="zh-CN" dirty="0" smtClean="0"/>
          </a:p>
          <a:p>
            <a:pPr lvl="1"/>
            <a:endParaRPr lang="en-US" altLang="zh-CN" dirty="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4578" name="图片 4"/>
          <p:cNvPicPr>
            <a:picLocks noChangeAspect="1" noChangeArrowheads="1"/>
          </p:cNvPicPr>
          <p:nvPr/>
        </p:nvPicPr>
        <p:blipFill>
          <a:blip r:embed="rId3">
            <a:extLst>
              <a:ext uri="{28A0092B-C50C-407E-A947-70E740481C1C}">
                <a14:useLocalDpi xmlns:a14="http://schemas.microsoft.com/office/drawing/2010/main" val="0"/>
              </a:ext>
            </a:extLst>
          </a:blip>
          <a:srcRect l="25403" t="26315" r="21919" b="12372"/>
          <a:stretch>
            <a:fillRect/>
          </a:stretch>
        </p:blipFill>
        <p:spPr bwMode="auto">
          <a:xfrm>
            <a:off x="6045324" y="1412776"/>
            <a:ext cx="2415108" cy="213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324" y="3870096"/>
            <a:ext cx="2415108" cy="211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a:spLocks noChangeAspect="1"/>
          </p:cNvSpPr>
          <p:nvPr/>
        </p:nvSpPr>
        <p:spPr>
          <a:xfrm>
            <a:off x="6114256" y="4570310"/>
            <a:ext cx="762000"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a:spLocks noChangeAspect="1"/>
          </p:cNvSpPr>
          <p:nvPr/>
        </p:nvSpPr>
        <p:spPr>
          <a:xfrm>
            <a:off x="6114256" y="2126141"/>
            <a:ext cx="762000"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276872"/>
            <a:ext cx="3886393" cy="61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矩形 24"/>
          <p:cNvSpPr/>
          <p:nvPr/>
        </p:nvSpPr>
        <p:spPr>
          <a:xfrm>
            <a:off x="6774221" y="1076818"/>
            <a:ext cx="957313" cy="313932"/>
          </a:xfrm>
          <a:prstGeom prst="rect">
            <a:avLst/>
          </a:prstGeom>
        </p:spPr>
        <p:txBody>
          <a:bodyPr wrap="none">
            <a:spAutoFit/>
          </a:bodyPr>
          <a:lstStyle/>
          <a:p>
            <a:r>
              <a:rPr lang="en-US" altLang="zh-CN" sz="1600" b="0" dirty="0" smtClean="0"/>
              <a:t>Buckling</a:t>
            </a:r>
            <a:endParaRPr lang="zh-CN" altLang="en-US" sz="1600" b="0" dirty="0"/>
          </a:p>
        </p:txBody>
      </p:sp>
      <p:sp>
        <p:nvSpPr>
          <p:cNvPr id="26" name="矩形 25"/>
          <p:cNvSpPr/>
          <p:nvPr/>
        </p:nvSpPr>
        <p:spPr>
          <a:xfrm>
            <a:off x="2339752" y="3043060"/>
            <a:ext cx="948080" cy="313932"/>
          </a:xfrm>
          <a:prstGeom prst="rect">
            <a:avLst/>
          </a:prstGeom>
        </p:spPr>
        <p:txBody>
          <a:bodyPr wrap="none">
            <a:spAutoFit/>
          </a:bodyPr>
          <a:lstStyle/>
          <a:p>
            <a:r>
              <a:rPr lang="en-US" altLang="zh-CN" sz="1600" b="0" dirty="0" smtClean="0"/>
              <a:t>Yieldling</a:t>
            </a:r>
            <a:endParaRPr lang="zh-CN" altLang="en-US" sz="1600" b="0" dirty="0"/>
          </a:p>
        </p:txBody>
      </p:sp>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30014"/>
            <a:ext cx="2596367" cy="269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3330014"/>
            <a:ext cx="2492681" cy="269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569" y="1340768"/>
            <a:ext cx="49815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矩形 29"/>
          <p:cNvSpPr/>
          <p:nvPr/>
        </p:nvSpPr>
        <p:spPr>
          <a:xfrm>
            <a:off x="211329" y="2420888"/>
            <a:ext cx="832279" cy="313932"/>
          </a:xfrm>
          <a:prstGeom prst="rect">
            <a:avLst/>
          </a:prstGeom>
        </p:spPr>
        <p:txBody>
          <a:bodyPr wrap="none">
            <a:spAutoFit/>
          </a:bodyPr>
          <a:lstStyle/>
          <a:p>
            <a:r>
              <a:rPr lang="en-US" altLang="zh-CN" sz="1600" b="0" dirty="0" smtClean="0">
                <a:solidFill>
                  <a:srgbClr val="103BB4"/>
                </a:solidFill>
              </a:rPr>
              <a:t>CSR-H</a:t>
            </a:r>
            <a:endParaRPr lang="zh-CN" altLang="en-US" sz="1600" b="0" dirty="0">
              <a:solidFill>
                <a:srgbClr val="103BB4"/>
              </a:solidFill>
            </a:endParaRPr>
          </a:p>
        </p:txBody>
      </p:sp>
      <p:sp>
        <p:nvSpPr>
          <p:cNvPr id="31" name="矩形 30"/>
          <p:cNvSpPr/>
          <p:nvPr/>
        </p:nvSpPr>
        <p:spPr>
          <a:xfrm>
            <a:off x="0" y="1556792"/>
            <a:ext cx="970137" cy="313932"/>
          </a:xfrm>
          <a:prstGeom prst="rect">
            <a:avLst/>
          </a:prstGeom>
        </p:spPr>
        <p:txBody>
          <a:bodyPr wrap="none">
            <a:spAutoFit/>
          </a:bodyPr>
          <a:lstStyle/>
          <a:p>
            <a:r>
              <a:rPr lang="en-US" altLang="zh-CN" sz="1600" b="0" dirty="0" smtClean="0">
                <a:solidFill>
                  <a:srgbClr val="103BB4"/>
                </a:solidFill>
              </a:rPr>
              <a:t>CSR-OT</a:t>
            </a:r>
            <a:endParaRPr lang="zh-CN" altLang="en-US" sz="1600" b="0" dirty="0">
              <a:solidFill>
                <a:srgbClr val="103BB4"/>
              </a:solidFill>
            </a:endParaRPr>
          </a:p>
        </p:txBody>
      </p:sp>
    </p:spTree>
    <p:extLst>
      <p:ext uri="{BB962C8B-B14F-4D97-AF65-F5344CB8AC3E}">
        <p14:creationId xmlns:p14="http://schemas.microsoft.com/office/powerpoint/2010/main" val="67003626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395536" y="908720"/>
            <a:ext cx="8229600" cy="2160240"/>
          </a:xfrm>
        </p:spPr>
        <p:txBody>
          <a:bodyPr/>
          <a:lstStyle/>
          <a:p>
            <a:r>
              <a:rPr lang="en-US" altLang="zh-CN" dirty="0"/>
              <a:t>New inclined strut arrangement for bottom </a:t>
            </a:r>
            <a:r>
              <a:rPr lang="en-US" altLang="zh-CN" dirty="0" smtClean="0"/>
              <a:t>floor</a:t>
            </a:r>
          </a:p>
          <a:p>
            <a:pPr lvl="1"/>
            <a:endParaRPr lang="en-US" altLang="zh-CN" dirty="0"/>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5602" name="图片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5" y="1377129"/>
            <a:ext cx="5624506" cy="176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73" y="3680026"/>
            <a:ext cx="1693963" cy="60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86" y="5022798"/>
            <a:ext cx="1708250" cy="6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32" descr="B6-HSM-1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2616" y="3206640"/>
            <a:ext cx="2721472" cy="1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33" descr="B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5200" y="4671127"/>
            <a:ext cx="2728888" cy="135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560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3186258"/>
            <a:ext cx="27432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683302"/>
            <a:ext cx="2624138" cy="126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6202032" y="1628800"/>
            <a:ext cx="2690448" cy="1089529"/>
          </a:xfrm>
          <a:prstGeom prst="rect">
            <a:avLst/>
          </a:prstGeom>
        </p:spPr>
        <p:txBody>
          <a:bodyPr wrap="square">
            <a:spAutoFit/>
          </a:bodyPr>
          <a:lstStyle/>
          <a:p>
            <a:r>
              <a:rPr lang="en-US" altLang="zh-CN" sz="1800" b="0" dirty="0">
                <a:solidFill>
                  <a:srgbClr val="FF0000"/>
                </a:solidFill>
              </a:rPr>
              <a:t>Suggestions</a:t>
            </a:r>
            <a:r>
              <a:rPr lang="en-US" altLang="zh-CN" sz="1800" b="0" dirty="0"/>
              <a:t>:  </a:t>
            </a:r>
            <a:r>
              <a:rPr lang="en-US" altLang="zh-CN" sz="1800" b="0" dirty="0" smtClean="0"/>
              <a:t>shear </a:t>
            </a:r>
            <a:r>
              <a:rPr lang="en-US" altLang="zh-CN" sz="1800" b="0" dirty="0"/>
              <a:t>strength at location C shall be checked in the prescriptive requirement</a:t>
            </a:r>
            <a:r>
              <a:rPr lang="en-US" altLang="zh-CN" sz="1800" b="0" dirty="0" smtClean="0"/>
              <a:t> </a:t>
            </a:r>
            <a:endParaRPr lang="zh-CN" altLang="en-US" sz="1800" b="0" dirty="0"/>
          </a:p>
        </p:txBody>
      </p:sp>
    </p:spTree>
    <p:extLst>
      <p:ext uri="{BB962C8B-B14F-4D97-AF65-F5344CB8AC3E}">
        <p14:creationId xmlns:p14="http://schemas.microsoft.com/office/powerpoint/2010/main" val="100726392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395536" y="908720"/>
            <a:ext cx="8352928" cy="4968552"/>
          </a:xfrm>
        </p:spPr>
        <p:txBody>
          <a:bodyPr/>
          <a:lstStyle/>
          <a:p>
            <a:r>
              <a:rPr lang="en-US" altLang="zh-CN" dirty="0"/>
              <a:t>Selection of fatigue hot spot locations and hot spot </a:t>
            </a:r>
            <a:r>
              <a:rPr lang="en-US" altLang="zh-CN" dirty="0" smtClean="0"/>
              <a:t>type</a:t>
            </a:r>
          </a:p>
          <a:p>
            <a:pPr lvl="1"/>
            <a:r>
              <a:rPr lang="en-US" altLang="zh-CN" b="0" dirty="0" smtClean="0"/>
              <a:t>Different thicknesses            different models or stress read out methods</a:t>
            </a:r>
            <a:endParaRPr lang="zh-CN" altLang="en-US" b="0" dirty="0"/>
          </a:p>
        </p:txBody>
      </p:sp>
      <p:pic>
        <p:nvPicPr>
          <p:cNvPr id="23554" name="图表 1"/>
          <p:cNvPicPr>
            <a:picLocks noChangeArrowheads="1"/>
          </p:cNvPicPr>
          <p:nvPr/>
        </p:nvPicPr>
        <p:blipFill>
          <a:blip r:embed="rId3">
            <a:extLst>
              <a:ext uri="{28A0092B-C50C-407E-A947-70E740481C1C}">
                <a14:useLocalDpi xmlns:a14="http://schemas.microsoft.com/office/drawing/2010/main" val="0"/>
              </a:ext>
            </a:extLst>
          </a:blip>
          <a:srcRect r="10872" b="3925"/>
          <a:stretch>
            <a:fillRect/>
          </a:stretch>
        </p:blipFill>
        <p:spPr bwMode="auto">
          <a:xfrm>
            <a:off x="4427984" y="1627307"/>
            <a:ext cx="4003122" cy="281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184" y="1982427"/>
            <a:ext cx="2560786" cy="20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033" y="4270986"/>
            <a:ext cx="3955159" cy="175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8505" y="4719561"/>
            <a:ext cx="2515863" cy="122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9"/>
          <p:cNvSpPr>
            <a:spLocks noChangeArrowheads="1"/>
          </p:cNvSpPr>
          <p:nvPr/>
        </p:nvSpPr>
        <p:spPr bwMode="gray">
          <a:xfrm>
            <a:off x="2786187" y="3079378"/>
            <a:ext cx="450850" cy="347662"/>
          </a:xfrm>
          <a:prstGeom prst="ellipse">
            <a:avLst/>
          </a:prstGeom>
          <a:solidFill>
            <a:srgbClr val="FF0000">
              <a:alpha val="10196"/>
            </a:srgbClr>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zh-CN" b="1">
                <a:solidFill>
                  <a:srgbClr val="FF0000"/>
                </a:solidFill>
                <a:latin typeface="Times New Roman" pitchFamily="18" charset="0"/>
              </a:rPr>
              <a:t>1</a:t>
            </a:r>
          </a:p>
        </p:txBody>
      </p:sp>
      <p:sp>
        <p:nvSpPr>
          <p:cNvPr id="9" name="Oval 10"/>
          <p:cNvSpPr>
            <a:spLocks noChangeArrowheads="1"/>
          </p:cNvSpPr>
          <p:nvPr/>
        </p:nvSpPr>
        <p:spPr bwMode="gray">
          <a:xfrm>
            <a:off x="2315344" y="2845221"/>
            <a:ext cx="398463" cy="407988"/>
          </a:xfrm>
          <a:prstGeom prst="ellipse">
            <a:avLst/>
          </a:prstGeom>
          <a:solidFill>
            <a:srgbClr val="FF0000">
              <a:alpha val="10196"/>
            </a:srgbClr>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zh-CN" b="1">
                <a:solidFill>
                  <a:srgbClr val="FF0000"/>
                </a:solidFill>
                <a:latin typeface="Times New Roman" pitchFamily="18" charset="0"/>
              </a:rPr>
              <a:t>2</a:t>
            </a:r>
          </a:p>
        </p:txBody>
      </p:sp>
      <p:sp>
        <p:nvSpPr>
          <p:cNvPr id="10" name="Oval 8"/>
          <p:cNvSpPr>
            <a:spLocks noChangeArrowheads="1"/>
          </p:cNvSpPr>
          <p:nvPr/>
        </p:nvSpPr>
        <p:spPr bwMode="gray">
          <a:xfrm>
            <a:off x="2344169" y="5229200"/>
            <a:ext cx="482600" cy="382587"/>
          </a:xfrm>
          <a:prstGeom prst="ellipse">
            <a:avLst/>
          </a:prstGeom>
          <a:solidFill>
            <a:srgbClr val="FF0000">
              <a:alpha val="10196"/>
            </a:srgbClr>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zh-CN" b="1" dirty="0">
                <a:solidFill>
                  <a:srgbClr val="FF0000"/>
                </a:solidFill>
                <a:latin typeface="Times New Roman" pitchFamily="18" charset="0"/>
              </a:rPr>
              <a:t>4</a:t>
            </a:r>
          </a:p>
        </p:txBody>
      </p:sp>
      <p:sp>
        <p:nvSpPr>
          <p:cNvPr id="15" name="Oval 8"/>
          <p:cNvSpPr>
            <a:spLocks noChangeArrowheads="1"/>
          </p:cNvSpPr>
          <p:nvPr/>
        </p:nvSpPr>
        <p:spPr bwMode="gray">
          <a:xfrm>
            <a:off x="1768105" y="5229199"/>
            <a:ext cx="482600" cy="382587"/>
          </a:xfrm>
          <a:prstGeom prst="ellipse">
            <a:avLst/>
          </a:prstGeom>
          <a:noFill/>
          <a:ln w="25400" algn="ctr">
            <a:solidFill>
              <a:srgbClr val="FF9933"/>
            </a:solidFill>
            <a:round/>
            <a:headEnd/>
            <a:tailEnd/>
          </a:ln>
          <a:effectLst/>
        </p:spPr>
        <p:txBody>
          <a:bodyPr wrap="none" anchor="ctr"/>
          <a:lstStyle/>
          <a:p>
            <a:pPr algn="ctr" eaLnBrk="0" hangingPunct="0"/>
            <a:r>
              <a:rPr lang="en-US" altLang="zh-CN" b="1" dirty="0" smtClean="0">
                <a:ln>
                  <a:solidFill>
                    <a:srgbClr val="FF9933"/>
                  </a:solidFill>
                </a:ln>
                <a:solidFill>
                  <a:srgbClr val="DE8400"/>
                </a:solidFill>
                <a:latin typeface="Times New Roman" pitchFamily="18" charset="0"/>
              </a:rPr>
              <a:t>3</a:t>
            </a:r>
            <a:endParaRPr lang="en-US" altLang="zh-CN" b="1" dirty="0">
              <a:ln>
                <a:solidFill>
                  <a:srgbClr val="FF9933"/>
                </a:solidFill>
              </a:ln>
              <a:solidFill>
                <a:srgbClr val="DE8400"/>
              </a:solidFill>
              <a:latin typeface="Times New Roman" pitchFamily="18" charset="0"/>
            </a:endParaRPr>
          </a:p>
        </p:txBody>
      </p:sp>
      <p:cxnSp>
        <p:nvCxnSpPr>
          <p:cNvPr id="16" name="直接箭头连接符 15"/>
          <p:cNvCxnSpPr/>
          <p:nvPr/>
        </p:nvCxnSpPr>
        <p:spPr bwMode="auto">
          <a:xfrm>
            <a:off x="3635896" y="1444427"/>
            <a:ext cx="470148" cy="0"/>
          </a:xfrm>
          <a:prstGeom prst="straightConnector1">
            <a:avLst/>
          </a:prstGeom>
          <a:noFill/>
          <a:ln w="28575" cap="flat" cmpd="sng" algn="ctr">
            <a:solidFill>
              <a:srgbClr val="103BB4"/>
            </a:solidFill>
            <a:prstDash val="solid"/>
            <a:round/>
            <a:headEnd type="none" w="sm" len="sm"/>
            <a:tailEnd type="arrow"/>
          </a:ln>
          <a:effectLst/>
        </p:spPr>
      </p:cxnSp>
      <p:sp>
        <p:nvSpPr>
          <p:cNvPr id="17" name="矩形 16"/>
          <p:cNvSpPr/>
          <p:nvPr/>
        </p:nvSpPr>
        <p:spPr>
          <a:xfrm>
            <a:off x="971600" y="1670707"/>
            <a:ext cx="3134443" cy="313932"/>
          </a:xfrm>
          <a:prstGeom prst="rect">
            <a:avLst/>
          </a:prstGeom>
        </p:spPr>
        <p:txBody>
          <a:bodyPr wrap="square">
            <a:spAutoFit/>
          </a:bodyPr>
          <a:lstStyle/>
          <a:p>
            <a:r>
              <a:rPr lang="en-US" altLang="zh-CN" sz="1600" b="0" dirty="0" smtClean="0">
                <a:solidFill>
                  <a:srgbClr val="103BB4"/>
                </a:solidFill>
              </a:rPr>
              <a:t>Welded lower hopper knuckle</a:t>
            </a:r>
            <a:endParaRPr lang="zh-CN" altLang="en-US" sz="1600" b="0" dirty="0">
              <a:solidFill>
                <a:srgbClr val="103BB4"/>
              </a:solidFill>
            </a:endParaRPr>
          </a:p>
        </p:txBody>
      </p:sp>
    </p:spTree>
    <p:extLst>
      <p:ext uri="{BB962C8B-B14F-4D97-AF65-F5344CB8AC3E}">
        <p14:creationId xmlns:p14="http://schemas.microsoft.com/office/powerpoint/2010/main" val="284394044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457200" y="908720"/>
            <a:ext cx="8229600" cy="4968552"/>
          </a:xfrm>
        </p:spPr>
        <p:txBody>
          <a:bodyPr/>
          <a:lstStyle/>
          <a:p>
            <a:r>
              <a:rPr lang="en-US" altLang="zh-CN" dirty="0"/>
              <a:t>Selection of fatigue hot spot locations and hot spot type</a:t>
            </a:r>
            <a:endParaRPr lang="zh-CN" altLang="en-US" dirty="0"/>
          </a:p>
        </p:txBody>
      </p:sp>
      <p:pic>
        <p:nvPicPr>
          <p:cNvPr id="23555" name="图表 1"/>
          <p:cNvPicPr>
            <a:picLocks noChangeArrowheads="1"/>
          </p:cNvPicPr>
          <p:nvPr/>
        </p:nvPicPr>
        <p:blipFill>
          <a:blip r:embed="rId3">
            <a:extLst>
              <a:ext uri="{28A0092B-C50C-407E-A947-70E740481C1C}">
                <a14:useLocalDpi xmlns:a14="http://schemas.microsoft.com/office/drawing/2010/main" val="0"/>
              </a:ext>
            </a:extLst>
          </a:blip>
          <a:srcRect r="10179" b="3769"/>
          <a:stretch>
            <a:fillRect/>
          </a:stretch>
        </p:blipFill>
        <p:spPr bwMode="auto">
          <a:xfrm>
            <a:off x="4880235" y="1413893"/>
            <a:ext cx="3389834" cy="239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301660"/>
            <a:ext cx="1370459" cy="173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6463"/>
            <a:ext cx="41052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627" y="4633531"/>
            <a:ext cx="1630884" cy="101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4336734"/>
            <a:ext cx="1494284" cy="160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bwMode="auto">
          <a:xfrm>
            <a:off x="4283968" y="3933056"/>
            <a:ext cx="4801543" cy="2105381"/>
          </a:xfrm>
          <a:prstGeom prst="rect">
            <a:avLst/>
          </a:prstGeom>
          <a:noFill/>
          <a:ln w="19050" cap="flat" cmpd="sng" algn="ctr">
            <a:solidFill>
              <a:srgbClr val="103BB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19" name="矩形 18"/>
          <p:cNvSpPr/>
          <p:nvPr/>
        </p:nvSpPr>
        <p:spPr>
          <a:xfrm>
            <a:off x="5850260" y="3962776"/>
            <a:ext cx="1872207" cy="313932"/>
          </a:xfrm>
          <a:prstGeom prst="rect">
            <a:avLst/>
          </a:prstGeom>
        </p:spPr>
        <p:txBody>
          <a:bodyPr wrap="square">
            <a:spAutoFit/>
          </a:bodyPr>
          <a:lstStyle/>
          <a:p>
            <a:r>
              <a:rPr lang="en-US" altLang="zh-CN" sz="1600" b="0" dirty="0" smtClean="0">
                <a:solidFill>
                  <a:srgbClr val="103BB4"/>
                </a:solidFill>
              </a:rPr>
              <a:t>Draft RCP2 2016</a:t>
            </a:r>
            <a:endParaRPr lang="zh-CN" altLang="en-US" sz="1600" b="0" dirty="0">
              <a:solidFill>
                <a:srgbClr val="103BB4"/>
              </a:solidFill>
            </a:endParaRPr>
          </a:p>
        </p:txBody>
      </p:sp>
      <p:sp>
        <p:nvSpPr>
          <p:cNvPr id="20" name="矩形 19"/>
          <p:cNvSpPr/>
          <p:nvPr/>
        </p:nvSpPr>
        <p:spPr>
          <a:xfrm>
            <a:off x="6444208" y="1316678"/>
            <a:ext cx="1483706" cy="313932"/>
          </a:xfrm>
          <a:prstGeom prst="rect">
            <a:avLst/>
          </a:prstGeom>
        </p:spPr>
        <p:txBody>
          <a:bodyPr wrap="square">
            <a:spAutoFit/>
          </a:bodyPr>
          <a:lstStyle/>
          <a:p>
            <a:r>
              <a:rPr lang="en-US" altLang="zh-CN" sz="1600" b="0" dirty="0" smtClean="0">
                <a:solidFill>
                  <a:srgbClr val="103BB4"/>
                </a:solidFill>
              </a:rPr>
              <a:t>CSR-H 2015</a:t>
            </a:r>
            <a:endParaRPr lang="zh-CN" altLang="en-US" sz="1600" b="0" dirty="0">
              <a:solidFill>
                <a:srgbClr val="103BB4"/>
              </a:solidFill>
            </a:endParaRPr>
          </a:p>
        </p:txBody>
      </p:sp>
      <p:sp>
        <p:nvSpPr>
          <p:cNvPr id="22" name="矩形 21"/>
          <p:cNvSpPr/>
          <p:nvPr/>
        </p:nvSpPr>
        <p:spPr>
          <a:xfrm>
            <a:off x="868400" y="1308728"/>
            <a:ext cx="3134443" cy="313932"/>
          </a:xfrm>
          <a:prstGeom prst="rect">
            <a:avLst/>
          </a:prstGeom>
        </p:spPr>
        <p:txBody>
          <a:bodyPr wrap="square">
            <a:spAutoFit/>
          </a:bodyPr>
          <a:lstStyle/>
          <a:p>
            <a:r>
              <a:rPr lang="en-US" altLang="zh-CN" sz="1600" b="0" dirty="0" smtClean="0">
                <a:solidFill>
                  <a:srgbClr val="103BB4"/>
                </a:solidFill>
              </a:rPr>
              <a:t>Welded upper hopper knuckle</a:t>
            </a:r>
            <a:endParaRPr lang="zh-CN" altLang="en-US" sz="1600" b="0" dirty="0">
              <a:solidFill>
                <a:srgbClr val="103BB4"/>
              </a:solidFill>
            </a:endParaRPr>
          </a:p>
        </p:txBody>
      </p:sp>
      <p:sp>
        <p:nvSpPr>
          <p:cNvPr id="23" name="矩形 22"/>
          <p:cNvSpPr/>
          <p:nvPr/>
        </p:nvSpPr>
        <p:spPr>
          <a:xfrm>
            <a:off x="1115616" y="1615363"/>
            <a:ext cx="1483706" cy="313932"/>
          </a:xfrm>
          <a:prstGeom prst="rect">
            <a:avLst/>
          </a:prstGeom>
        </p:spPr>
        <p:txBody>
          <a:bodyPr wrap="square">
            <a:spAutoFit/>
          </a:bodyPr>
          <a:lstStyle/>
          <a:p>
            <a:r>
              <a:rPr lang="en-US" altLang="zh-CN" sz="1600" b="0" dirty="0" smtClean="0">
                <a:solidFill>
                  <a:srgbClr val="103BB4"/>
                </a:solidFill>
              </a:rPr>
              <a:t>CSR-H 2015</a:t>
            </a:r>
            <a:endParaRPr lang="zh-CN" altLang="en-US" sz="1600" b="0" dirty="0">
              <a:solidFill>
                <a:srgbClr val="103BB4"/>
              </a:solidFill>
            </a:endParaRPr>
          </a:p>
        </p:txBody>
      </p:sp>
    </p:spTree>
    <p:extLst>
      <p:ext uri="{BB962C8B-B14F-4D97-AF65-F5344CB8AC3E}">
        <p14:creationId xmlns:p14="http://schemas.microsoft.com/office/powerpoint/2010/main" val="3380214642"/>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457200" y="908720"/>
            <a:ext cx="8229600" cy="4968552"/>
          </a:xfrm>
        </p:spPr>
        <p:txBody>
          <a:bodyPr/>
          <a:lstStyle/>
          <a:p>
            <a:r>
              <a:rPr lang="en-US" altLang="zh-CN" dirty="0"/>
              <a:t>Selection of fatigue hot spot locations and hot spot type</a:t>
            </a:r>
            <a:endParaRPr lang="zh-CN" altLang="en-US" dirty="0"/>
          </a:p>
        </p:txBody>
      </p:sp>
      <p:pic>
        <p:nvPicPr>
          <p:cNvPr id="25602" name="图表 1"/>
          <p:cNvPicPr>
            <a:picLocks noChangeArrowheads="1"/>
          </p:cNvPicPr>
          <p:nvPr/>
        </p:nvPicPr>
        <p:blipFill>
          <a:blip r:embed="rId3">
            <a:extLst>
              <a:ext uri="{28A0092B-C50C-407E-A947-70E740481C1C}">
                <a14:useLocalDpi xmlns:a14="http://schemas.microsoft.com/office/drawing/2010/main" val="0"/>
              </a:ext>
            </a:extLst>
          </a:blip>
          <a:srcRect r="10689" b="3922"/>
          <a:stretch>
            <a:fillRect/>
          </a:stretch>
        </p:blipFill>
        <p:spPr bwMode="auto">
          <a:xfrm>
            <a:off x="5004048" y="1700808"/>
            <a:ext cx="3310310" cy="234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53" y="3756620"/>
            <a:ext cx="2442123" cy="226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149080"/>
            <a:ext cx="42100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868400" y="1386876"/>
            <a:ext cx="3134443" cy="313932"/>
          </a:xfrm>
          <a:prstGeom prst="rect">
            <a:avLst/>
          </a:prstGeom>
        </p:spPr>
        <p:txBody>
          <a:bodyPr wrap="square">
            <a:spAutoFit/>
          </a:bodyPr>
          <a:lstStyle/>
          <a:p>
            <a:r>
              <a:rPr lang="en-US" altLang="zh-CN" sz="1600" b="0" dirty="0" err="1" smtClean="0">
                <a:solidFill>
                  <a:srgbClr val="103BB4"/>
                </a:solidFill>
              </a:rPr>
              <a:t>Radiused</a:t>
            </a:r>
            <a:r>
              <a:rPr lang="en-US" altLang="zh-CN" sz="1600" b="0" dirty="0" smtClean="0">
                <a:solidFill>
                  <a:srgbClr val="103BB4"/>
                </a:solidFill>
              </a:rPr>
              <a:t> lower hopper knuckle</a:t>
            </a:r>
            <a:endParaRPr lang="zh-CN" altLang="en-US" sz="1600" b="0" dirty="0">
              <a:solidFill>
                <a:srgbClr val="103BB4"/>
              </a:solidFill>
            </a:endParaRPr>
          </a:p>
        </p:txBody>
      </p:sp>
      <p:pic>
        <p:nvPicPr>
          <p:cNvPr id="256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871" y="1759074"/>
            <a:ext cx="39814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34123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57200" y="251937"/>
            <a:ext cx="8229600" cy="584775"/>
          </a:xfrm>
          <a:prstGeom prst="rect">
            <a:avLst/>
          </a:prstGeom>
          <a:noFill/>
          <a:ln w="9525">
            <a:noFill/>
            <a:miter lim="800000"/>
            <a:headEnd/>
            <a:tailEnd/>
          </a:ln>
          <a:effectLst/>
        </p:spPr>
        <p:txBody>
          <a:bodyPr>
            <a:spAutoFit/>
          </a:bodyPr>
          <a:lstStyle/>
          <a:p>
            <a:pPr algn="ctr">
              <a:lnSpc>
                <a:spcPct val="100000"/>
              </a:lnSpc>
            </a:pPr>
            <a:r>
              <a:rPr kumimoji="1" lang="en-US" altLang="zh-CN" sz="3200" dirty="0" smtClean="0">
                <a:solidFill>
                  <a:srgbClr val="000099"/>
                </a:solidFill>
                <a:effectLst>
                  <a:outerShdw blurRad="38100" dist="38100" dir="2700000" algn="tl">
                    <a:srgbClr val="C0C0C0"/>
                  </a:outerShdw>
                </a:effectLst>
              </a:rPr>
              <a:t>Introduction</a:t>
            </a:r>
            <a:endParaRPr kumimoji="1" lang="en-US" altLang="zh-CN" sz="3200" dirty="0">
              <a:solidFill>
                <a:srgbClr val="CC3300"/>
              </a:solidFill>
              <a:effectLst>
                <a:outerShdw blurRad="38100" dist="38100" dir="2700000" algn="tl">
                  <a:srgbClr val="C0C0C0"/>
                </a:outerShdw>
              </a:effectLst>
              <a:latin typeface="Times New Roman" pitchFamily="18" charset="0"/>
            </a:endParaRPr>
          </a:p>
        </p:txBody>
      </p:sp>
      <p:pic>
        <p:nvPicPr>
          <p:cNvPr id="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504" y="1633724"/>
            <a:ext cx="4464496" cy="28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9"/>
          <p:cNvGrpSpPr>
            <a:grpSpLocks noChangeAspect="1"/>
          </p:cNvGrpSpPr>
          <p:nvPr/>
        </p:nvGrpSpPr>
        <p:grpSpPr bwMode="auto">
          <a:xfrm>
            <a:off x="151532" y="1112513"/>
            <a:ext cx="2044204" cy="2698280"/>
            <a:chOff x="7314472" y="990600"/>
            <a:chExt cx="1677128" cy="2284825"/>
          </a:xfrm>
        </p:grpSpPr>
        <p:pic>
          <p:nvPicPr>
            <p:cNvPr id="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7788" y="990600"/>
              <a:ext cx="1293812" cy="1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8"/>
            <p:cNvGrpSpPr>
              <a:grpSpLocks noChangeAspect="1"/>
            </p:cNvGrpSpPr>
            <p:nvPr/>
          </p:nvGrpSpPr>
          <p:grpSpPr bwMode="auto">
            <a:xfrm>
              <a:off x="7314472" y="1443288"/>
              <a:ext cx="1299464" cy="1832137"/>
              <a:chOff x="567" y="616"/>
              <a:chExt cx="1558" cy="2196"/>
            </a:xfrm>
          </p:grpSpPr>
          <p:sp>
            <p:nvSpPr>
              <p:cNvPr id="42" name="AutoShape 7"/>
              <p:cNvSpPr>
                <a:spLocks noChangeAspect="1" noChangeArrowheads="1" noTextEdit="1"/>
              </p:cNvSpPr>
              <p:nvPr/>
            </p:nvSpPr>
            <p:spPr bwMode="auto">
              <a:xfrm>
                <a:off x="567" y="616"/>
                <a:ext cx="1554" cy="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4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616"/>
                <a:ext cx="1558" cy="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4"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365671"/>
            <a:ext cx="2016224" cy="26640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AutoShape 18"/>
          <p:cNvSpPr>
            <a:spLocks noChangeArrowheads="1"/>
          </p:cNvSpPr>
          <p:nvPr/>
        </p:nvSpPr>
        <p:spPr bwMode="auto">
          <a:xfrm rot="2700000">
            <a:off x="1506045" y="4032314"/>
            <a:ext cx="936344" cy="301214"/>
          </a:xfrm>
          <a:prstGeom prst="rightArrow">
            <a:avLst>
              <a:gd name="adj1" fmla="val 50000"/>
              <a:gd name="adj2" fmla="val 528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AutoShape 18"/>
          <p:cNvSpPr>
            <a:spLocks noChangeArrowheads="1"/>
          </p:cNvSpPr>
          <p:nvPr/>
        </p:nvSpPr>
        <p:spPr bwMode="auto">
          <a:xfrm rot="-2700000">
            <a:off x="4142138" y="3858933"/>
            <a:ext cx="936344" cy="301214"/>
          </a:xfrm>
          <a:prstGeom prst="rightArrow">
            <a:avLst>
              <a:gd name="adj1" fmla="val 50000"/>
              <a:gd name="adj2" fmla="val 528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2800" dirty="0">
                <a:solidFill>
                  <a:srgbClr val="000099"/>
                </a:solidFill>
                <a:effectLst>
                  <a:outerShdw blurRad="38100" dist="38100" dir="2700000" algn="tl">
                    <a:srgbClr val="C0C0C0"/>
                  </a:outerShdw>
                </a:effectLst>
              </a:rPr>
              <a:t>Items to be discussed</a:t>
            </a:r>
            <a:endParaRPr lang="zh-CN" altLang="en-US" sz="2800" dirty="0"/>
          </a:p>
        </p:txBody>
      </p:sp>
      <p:sp>
        <p:nvSpPr>
          <p:cNvPr id="3" name="内容占位符 2"/>
          <p:cNvSpPr>
            <a:spLocks noGrp="1"/>
          </p:cNvSpPr>
          <p:nvPr>
            <p:ph idx="1"/>
          </p:nvPr>
        </p:nvSpPr>
        <p:spPr>
          <a:xfrm>
            <a:off x="457200" y="908720"/>
            <a:ext cx="8219256" cy="1728192"/>
          </a:xfrm>
        </p:spPr>
        <p:txBody>
          <a:bodyPr/>
          <a:lstStyle/>
          <a:p>
            <a:r>
              <a:rPr lang="en-US" altLang="zh-CN" dirty="0"/>
              <a:t>Arrangement of hopper web in foremost cargo hold </a:t>
            </a:r>
            <a:r>
              <a:rPr lang="en-US" altLang="zh-CN" dirty="0" smtClean="0"/>
              <a:t>region</a:t>
            </a:r>
          </a:p>
          <a:p>
            <a:pPr lvl="1"/>
            <a:r>
              <a:rPr lang="en-US" altLang="zh-CN" b="0" dirty="0" smtClean="0"/>
              <a:t>The curved face </a:t>
            </a:r>
            <a:r>
              <a:rPr lang="en-US" altLang="zh-CN" b="0" dirty="0"/>
              <a:t>plate of hopper web frame is hard to </a:t>
            </a:r>
            <a:r>
              <a:rPr lang="en-US" altLang="zh-CN" b="0" dirty="0" smtClean="0"/>
              <a:t>satisfy</a:t>
            </a:r>
          </a:p>
          <a:p>
            <a:pPr lvl="1"/>
            <a:r>
              <a:rPr lang="en-US" altLang="zh-CN" b="0" dirty="0" smtClean="0"/>
              <a:t>New design to avoid stress concentration</a:t>
            </a:r>
          </a:p>
          <a:p>
            <a:pPr lvl="1"/>
            <a:r>
              <a:rPr lang="en-US" altLang="zh-CN" b="0" dirty="0" smtClean="0"/>
              <a:t>Other optimized design may be considered</a:t>
            </a:r>
            <a:endParaRPr lang="zh-CN" altLang="en-US" b="0" dirty="0"/>
          </a:p>
        </p:txBody>
      </p:sp>
      <p:pic>
        <p:nvPicPr>
          <p:cNvPr id="26626" name="图片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80928"/>
            <a:ext cx="7008281" cy="2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95604" y="5463632"/>
            <a:ext cx="1505540" cy="341632"/>
          </a:xfrm>
          <a:prstGeom prst="rect">
            <a:avLst/>
          </a:prstGeom>
        </p:spPr>
        <p:txBody>
          <a:bodyPr wrap="none">
            <a:spAutoFit/>
          </a:bodyPr>
          <a:lstStyle/>
          <a:p>
            <a:r>
              <a:rPr lang="en-US" altLang="zh-CN" sz="1800" b="0" dirty="0" smtClean="0"/>
              <a:t>a) old design</a:t>
            </a:r>
            <a:endParaRPr lang="zh-CN" altLang="en-US" sz="1800" b="0" dirty="0"/>
          </a:p>
        </p:txBody>
      </p:sp>
      <p:sp>
        <p:nvSpPr>
          <p:cNvPr id="5" name="矩形 4"/>
          <p:cNvSpPr/>
          <p:nvPr/>
        </p:nvSpPr>
        <p:spPr>
          <a:xfrm>
            <a:off x="5812636" y="5463632"/>
            <a:ext cx="1620957" cy="341632"/>
          </a:xfrm>
          <a:prstGeom prst="rect">
            <a:avLst/>
          </a:prstGeom>
        </p:spPr>
        <p:txBody>
          <a:bodyPr wrap="none">
            <a:spAutoFit/>
          </a:bodyPr>
          <a:lstStyle/>
          <a:p>
            <a:r>
              <a:rPr lang="en-US" altLang="zh-CN" sz="1800" b="0" dirty="0" smtClean="0"/>
              <a:t>b) new </a:t>
            </a:r>
            <a:r>
              <a:rPr lang="en-US" altLang="zh-CN" sz="1800" b="0" dirty="0"/>
              <a:t>design</a:t>
            </a:r>
            <a:endParaRPr lang="zh-CN" altLang="en-US" sz="1800" b="0" dirty="0"/>
          </a:p>
        </p:txBody>
      </p:sp>
    </p:spTree>
    <p:extLst>
      <p:ext uri="{BB962C8B-B14F-4D97-AF65-F5344CB8AC3E}">
        <p14:creationId xmlns:p14="http://schemas.microsoft.com/office/powerpoint/2010/main" val="427631058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solidFill>
                  <a:srgbClr val="000099"/>
                </a:solidFill>
                <a:effectLst>
                  <a:outerShdw blurRad="38100" dist="38100" dir="2700000" algn="tl">
                    <a:srgbClr val="C0C0C0"/>
                  </a:outerShdw>
                </a:effectLst>
              </a:rPr>
              <a:t>Conclusion</a:t>
            </a:r>
            <a:endParaRPr lang="zh-CN" altLang="en-US" dirty="0"/>
          </a:p>
        </p:txBody>
      </p:sp>
      <p:sp>
        <p:nvSpPr>
          <p:cNvPr id="3" name="内容占位符 2"/>
          <p:cNvSpPr>
            <a:spLocks noGrp="1"/>
          </p:cNvSpPr>
          <p:nvPr>
            <p:ph idx="1"/>
          </p:nvPr>
        </p:nvSpPr>
        <p:spPr/>
        <p:txBody>
          <a:bodyPr/>
          <a:lstStyle/>
          <a:p>
            <a:pPr>
              <a:lnSpc>
                <a:spcPct val="150000"/>
              </a:lnSpc>
              <a:buFont typeface="Wingdings" pitchFamily="2" charset="2"/>
              <a:buChar char="l"/>
            </a:pPr>
            <a:r>
              <a:rPr lang="en-US" altLang="zh-CN" dirty="0"/>
              <a:t>Some new design trends related to demand of eco-friendly or green ship design have occurred for oil tankers, </a:t>
            </a:r>
            <a:r>
              <a:rPr lang="en-US" altLang="zh-CN" dirty="0" smtClean="0"/>
              <a:t>and </a:t>
            </a:r>
            <a:r>
              <a:rPr lang="en-US" altLang="zh-CN" dirty="0"/>
              <a:t>will provide additional challenges to the structural design, especially when meeting the requirement of new CSR</a:t>
            </a:r>
            <a:r>
              <a:rPr lang="en-US" altLang="zh-CN" dirty="0" smtClean="0"/>
              <a:t>.</a:t>
            </a:r>
          </a:p>
          <a:p>
            <a:pPr>
              <a:lnSpc>
                <a:spcPct val="150000"/>
              </a:lnSpc>
              <a:buFont typeface="Wingdings" pitchFamily="2" charset="2"/>
              <a:buChar char="l"/>
            </a:pPr>
            <a:r>
              <a:rPr lang="en-US" altLang="zh-CN" dirty="0"/>
              <a:t>The fore ship region has been strengthened due to ice class requirement and lower rate of higher strength steel, and it is found that few areas need to be reinforced for New CSR for foremost cargo hold region</a:t>
            </a:r>
            <a:r>
              <a:rPr lang="en-US" altLang="zh-CN" dirty="0" smtClean="0"/>
              <a:t>.</a:t>
            </a:r>
          </a:p>
          <a:p>
            <a:pPr>
              <a:lnSpc>
                <a:spcPct val="125000"/>
              </a:lnSpc>
              <a:buFont typeface="Wingdings" pitchFamily="2" charset="2"/>
              <a:buChar char="l"/>
            </a:pPr>
            <a:endParaRPr lang="zh-CN" altLang="en-US" dirty="0"/>
          </a:p>
        </p:txBody>
      </p:sp>
    </p:spTree>
    <p:extLst>
      <p:ext uri="{BB962C8B-B14F-4D97-AF65-F5344CB8AC3E}">
        <p14:creationId xmlns:p14="http://schemas.microsoft.com/office/powerpoint/2010/main" val="402570208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solidFill>
                  <a:srgbClr val="000099"/>
                </a:solidFill>
                <a:effectLst>
                  <a:outerShdw blurRad="38100" dist="38100" dir="2700000" algn="tl">
                    <a:srgbClr val="C0C0C0"/>
                  </a:outerShdw>
                </a:effectLst>
              </a:rPr>
              <a:t>Conclusion</a:t>
            </a:r>
            <a:endParaRPr lang="zh-CN" altLang="en-US" dirty="0"/>
          </a:p>
        </p:txBody>
      </p:sp>
      <p:sp>
        <p:nvSpPr>
          <p:cNvPr id="3" name="内容占位符 2"/>
          <p:cNvSpPr>
            <a:spLocks noGrp="1"/>
          </p:cNvSpPr>
          <p:nvPr>
            <p:ph idx="1"/>
          </p:nvPr>
        </p:nvSpPr>
        <p:spPr/>
        <p:txBody>
          <a:bodyPr/>
          <a:lstStyle/>
          <a:p>
            <a:pPr>
              <a:lnSpc>
                <a:spcPct val="150000"/>
              </a:lnSpc>
              <a:buFont typeface="Wingdings" pitchFamily="2" charset="2"/>
              <a:buChar char="l"/>
            </a:pPr>
            <a:r>
              <a:rPr lang="en-US" altLang="zh-CN" dirty="0"/>
              <a:t>Several items need to be noted</a:t>
            </a:r>
            <a:r>
              <a:rPr lang="en-US" altLang="zh-CN" dirty="0" smtClean="0"/>
              <a:t>:</a:t>
            </a:r>
          </a:p>
          <a:p>
            <a:pPr lvl="1">
              <a:lnSpc>
                <a:spcPct val="100000"/>
              </a:lnSpc>
              <a:buFont typeface="Wingdings" pitchFamily="2" charset="2"/>
              <a:buChar char="Ø"/>
            </a:pPr>
            <a:r>
              <a:rPr lang="en-US" altLang="zh-CN" b="0" dirty="0"/>
              <a:t>It is suggested that the hull girder shear structural members in engine room are not to be evaluated in cargo hold analysis, or the shear force adjustment method is to be </a:t>
            </a:r>
            <a:r>
              <a:rPr lang="en-US" altLang="zh-CN" b="0" dirty="0" smtClean="0"/>
              <a:t>amended.</a:t>
            </a:r>
          </a:p>
          <a:p>
            <a:pPr lvl="1">
              <a:lnSpc>
                <a:spcPct val="100000"/>
              </a:lnSpc>
              <a:buFont typeface="Wingdings" pitchFamily="2" charset="2"/>
              <a:buChar char="Ø"/>
            </a:pPr>
            <a:r>
              <a:rPr lang="en-US" altLang="zh-CN" b="0" dirty="0"/>
              <a:t>There would be different buckling results by different modeling methods. It is suggested that the modeling method of manholes are based on their sizes, </a:t>
            </a:r>
            <a:r>
              <a:rPr lang="en-US" altLang="zh-CN" b="0" dirty="0" smtClean="0"/>
              <a:t>and </a:t>
            </a:r>
            <a:r>
              <a:rPr lang="en-US" altLang="zh-CN" b="0" dirty="0"/>
              <a:t>screening criteria for manholes could be adjusted</a:t>
            </a:r>
            <a:r>
              <a:rPr lang="en-US" altLang="zh-CN" b="0" dirty="0" smtClean="0"/>
              <a:t>.</a:t>
            </a:r>
          </a:p>
          <a:p>
            <a:pPr lvl="1">
              <a:lnSpc>
                <a:spcPct val="100000"/>
              </a:lnSpc>
              <a:buFont typeface="Wingdings" pitchFamily="2" charset="2"/>
              <a:buChar char="Ø"/>
            </a:pPr>
            <a:r>
              <a:rPr lang="en-US" altLang="zh-CN" b="0" dirty="0" smtClean="0"/>
              <a:t>For </a:t>
            </a:r>
            <a:r>
              <a:rPr lang="en-US" altLang="zh-CN" b="0" dirty="0"/>
              <a:t>the new inclined strut arrangement, it is suggested that the shear strength of bottom floor at inboard end shall be checked in the prescriptive requirement </a:t>
            </a:r>
            <a:r>
              <a:rPr lang="en-US" altLang="zh-CN" b="0" dirty="0" smtClean="0"/>
              <a:t>with </a:t>
            </a:r>
            <a:r>
              <a:rPr lang="en-US" altLang="zh-CN" b="0" dirty="0"/>
              <a:t>shear stress </a:t>
            </a:r>
            <a:r>
              <a:rPr lang="en-US" altLang="zh-CN" b="0" dirty="0" smtClean="0"/>
              <a:t>derived </a:t>
            </a:r>
            <a:r>
              <a:rPr lang="en-US" altLang="zh-CN" b="0" dirty="0"/>
              <a:t>from </a:t>
            </a:r>
            <a:r>
              <a:rPr lang="en-US" altLang="zh-CN" b="0" dirty="0" smtClean="0"/>
              <a:t>FEA.</a:t>
            </a:r>
          </a:p>
          <a:p>
            <a:pPr lvl="1">
              <a:lnSpc>
                <a:spcPct val="100000"/>
              </a:lnSpc>
              <a:buFont typeface="Wingdings" pitchFamily="2" charset="2"/>
              <a:buChar char="Ø"/>
            </a:pPr>
            <a:r>
              <a:rPr lang="en-US" altLang="zh-CN" b="0" dirty="0" smtClean="0"/>
              <a:t>Some </a:t>
            </a:r>
            <a:r>
              <a:rPr lang="en-US" altLang="zh-CN" b="0" dirty="0"/>
              <a:t>hot spot locations of hopper knuckle could be omitted in the fatigue analysis</a:t>
            </a:r>
            <a:r>
              <a:rPr lang="en-US" altLang="zh-CN" b="0" dirty="0" smtClean="0"/>
              <a:t>.</a:t>
            </a:r>
          </a:p>
          <a:p>
            <a:pPr lvl="1">
              <a:lnSpc>
                <a:spcPct val="100000"/>
              </a:lnSpc>
              <a:buFont typeface="Wingdings" pitchFamily="2" charset="2"/>
              <a:buChar char="Ø"/>
            </a:pPr>
            <a:r>
              <a:rPr lang="en-US" altLang="zh-CN" b="0" dirty="0" smtClean="0"/>
              <a:t>Large </a:t>
            </a:r>
            <a:r>
              <a:rPr lang="en-US" altLang="zh-CN" b="0" dirty="0"/>
              <a:t>opening may be not necessary for hopper web when the hopper tank is not wide enough.</a:t>
            </a:r>
            <a:endParaRPr lang="en-US" altLang="zh-CN" b="0" dirty="0" smtClean="0"/>
          </a:p>
          <a:p>
            <a:pPr lvl="1">
              <a:lnSpc>
                <a:spcPct val="100000"/>
              </a:lnSpc>
              <a:buFont typeface="Wingdings" pitchFamily="2" charset="2"/>
              <a:buChar char="Ø"/>
            </a:pPr>
            <a:endParaRPr lang="zh-CN" altLang="en-US" b="0" dirty="0"/>
          </a:p>
        </p:txBody>
      </p:sp>
    </p:spTree>
    <p:extLst>
      <p:ext uri="{BB962C8B-B14F-4D97-AF65-F5344CB8AC3E}">
        <p14:creationId xmlns:p14="http://schemas.microsoft.com/office/powerpoint/2010/main" val="74556791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117725" y="2286000"/>
            <a:ext cx="4979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4800" b="1" i="1">
                <a:solidFill>
                  <a:srgbClr val="FF0000"/>
                </a:solidFill>
                <a:ea typeface="华文行楷" pitchFamily="2" charset="-122"/>
              </a:rPr>
              <a:t>  Thank You for  </a:t>
            </a:r>
            <a:br>
              <a:rPr lang="en-US" altLang="zh-CN" sz="4800" b="1" i="1">
                <a:solidFill>
                  <a:srgbClr val="FF0000"/>
                </a:solidFill>
                <a:ea typeface="华文行楷" pitchFamily="2" charset="-122"/>
              </a:rPr>
            </a:br>
            <a:r>
              <a:rPr lang="en-US" altLang="zh-CN" sz="4800" b="1" i="1">
                <a:solidFill>
                  <a:srgbClr val="FF0000"/>
                </a:solidFill>
                <a:ea typeface="华文行楷" pitchFamily="2" charset="-122"/>
              </a:rPr>
              <a:t>Your Attention!</a:t>
            </a:r>
            <a:endParaRPr lang="zh-CN" altLang="en-US" sz="4800" b="1" i="1">
              <a:solidFill>
                <a:srgbClr val="FF0000"/>
              </a:solidFill>
              <a:ea typeface="华文行楷" pitchFamily="2" charset="-122"/>
            </a:endParaRPr>
          </a:p>
        </p:txBody>
      </p:sp>
    </p:spTree>
    <p:extLst>
      <p:ext uri="{BB962C8B-B14F-4D97-AF65-F5344CB8AC3E}">
        <p14:creationId xmlns:p14="http://schemas.microsoft.com/office/powerpoint/2010/main" val="14732167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solidFill>
                  <a:srgbClr val="000099"/>
                </a:solidFill>
                <a:effectLst>
                  <a:outerShdw blurRad="38100" dist="38100" dir="2700000" algn="tl">
                    <a:srgbClr val="C0C0C0"/>
                  </a:outerShdw>
                </a:effectLst>
              </a:rPr>
              <a:t>Introduction</a:t>
            </a:r>
            <a:endParaRPr lang="zh-CN" altLang="en-US" dirty="0"/>
          </a:p>
        </p:txBody>
      </p:sp>
      <p:sp>
        <p:nvSpPr>
          <p:cNvPr id="123" name="Rectangle 6"/>
          <p:cNvSpPr/>
          <p:nvPr/>
        </p:nvSpPr>
        <p:spPr>
          <a:xfrm>
            <a:off x="1908175" y="1430338"/>
            <a:ext cx="346075" cy="204787"/>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24" name="Isosceles Triangle 7"/>
          <p:cNvSpPr/>
          <p:nvPr/>
        </p:nvSpPr>
        <p:spPr>
          <a:xfrm>
            <a:off x="2590800" y="1427163"/>
            <a:ext cx="203200" cy="207962"/>
          </a:xfrm>
          <a:prstGeom prst="triangle">
            <a:avLst/>
          </a:prstGeom>
          <a:solidFill>
            <a:srgbClr val="FF0000"/>
          </a:solidFill>
          <a:ln w="25400" cap="flat" cmpd="sng" algn="ctr">
            <a:solidFill>
              <a:srgbClr val="FF0000"/>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25" name="Oval 8"/>
          <p:cNvSpPr/>
          <p:nvPr/>
        </p:nvSpPr>
        <p:spPr>
          <a:xfrm>
            <a:off x="2389188" y="1438275"/>
            <a:ext cx="176212" cy="188913"/>
          </a:xfrm>
          <a:prstGeom prst="ellipse">
            <a:avLst/>
          </a:prstGeom>
          <a:solidFill>
            <a:srgbClr val="333399"/>
          </a:solidFill>
          <a:ln w="25400" cap="flat" cmpd="sng" algn="ctr">
            <a:solidFill>
              <a:srgbClr val="333399"/>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cxnSp>
        <p:nvCxnSpPr>
          <p:cNvPr id="126" name="Straight Connector 9"/>
          <p:cNvCxnSpPr/>
          <p:nvPr/>
        </p:nvCxnSpPr>
        <p:spPr>
          <a:xfrm>
            <a:off x="233363" y="1533525"/>
            <a:ext cx="5008562" cy="0"/>
          </a:xfrm>
          <a:prstGeom prst="line">
            <a:avLst/>
          </a:prstGeom>
          <a:noFill/>
          <a:ln w="63500" cap="flat" cmpd="sng" algn="ctr">
            <a:solidFill>
              <a:srgbClr val="000000"/>
            </a:solidFill>
            <a:prstDash val="solid"/>
            <a:tailEnd type="none" w="lg" len="lg"/>
          </a:ln>
          <a:effectLst/>
        </p:spPr>
      </p:cxnSp>
      <p:cxnSp>
        <p:nvCxnSpPr>
          <p:cNvPr id="127" name="Straight Connector 10"/>
          <p:cNvCxnSpPr>
            <a:cxnSpLocks noChangeShapeType="1"/>
          </p:cNvCxnSpPr>
          <p:nvPr/>
        </p:nvCxnSpPr>
        <p:spPr bwMode="auto">
          <a:xfrm>
            <a:off x="442913" y="1497013"/>
            <a:ext cx="0" cy="2473325"/>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cxnSp>
        <p:nvCxnSpPr>
          <p:cNvPr id="128" name="Straight Connector 11"/>
          <p:cNvCxnSpPr>
            <a:cxnSpLocks noChangeShapeType="1"/>
          </p:cNvCxnSpPr>
          <p:nvPr/>
        </p:nvCxnSpPr>
        <p:spPr bwMode="auto">
          <a:xfrm>
            <a:off x="1639888" y="1489075"/>
            <a:ext cx="0" cy="2460625"/>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cxnSp>
        <p:nvCxnSpPr>
          <p:cNvPr id="129" name="Straight Connector 12"/>
          <p:cNvCxnSpPr>
            <a:cxnSpLocks noChangeShapeType="1"/>
          </p:cNvCxnSpPr>
          <p:nvPr/>
        </p:nvCxnSpPr>
        <p:spPr bwMode="auto">
          <a:xfrm>
            <a:off x="2836863" y="1489075"/>
            <a:ext cx="0" cy="2460625"/>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cxnSp>
        <p:nvCxnSpPr>
          <p:cNvPr id="130" name="Straight Connector 13"/>
          <p:cNvCxnSpPr>
            <a:cxnSpLocks noChangeShapeType="1"/>
          </p:cNvCxnSpPr>
          <p:nvPr/>
        </p:nvCxnSpPr>
        <p:spPr bwMode="auto">
          <a:xfrm>
            <a:off x="4035425" y="1500188"/>
            <a:ext cx="0" cy="2449512"/>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cxnSp>
        <p:nvCxnSpPr>
          <p:cNvPr id="131" name="Straight Connector 14"/>
          <p:cNvCxnSpPr>
            <a:cxnSpLocks noChangeShapeType="1"/>
          </p:cNvCxnSpPr>
          <p:nvPr/>
        </p:nvCxnSpPr>
        <p:spPr bwMode="auto">
          <a:xfrm>
            <a:off x="5243513" y="1514475"/>
            <a:ext cx="0" cy="2435225"/>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cxnSp>
        <p:nvCxnSpPr>
          <p:cNvPr id="132" name="Straight Connector 15"/>
          <p:cNvCxnSpPr>
            <a:cxnSpLocks noChangeShapeType="1"/>
          </p:cNvCxnSpPr>
          <p:nvPr/>
        </p:nvCxnSpPr>
        <p:spPr bwMode="auto">
          <a:xfrm>
            <a:off x="6442075" y="3054350"/>
            <a:ext cx="0" cy="915988"/>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cxnSp>
        <p:nvCxnSpPr>
          <p:cNvPr id="133" name="Straight Connector 16"/>
          <p:cNvCxnSpPr>
            <a:cxnSpLocks noChangeShapeType="1"/>
          </p:cNvCxnSpPr>
          <p:nvPr/>
        </p:nvCxnSpPr>
        <p:spPr bwMode="auto">
          <a:xfrm>
            <a:off x="7620000" y="3078163"/>
            <a:ext cx="0" cy="871537"/>
          </a:xfrm>
          <a:prstGeom prst="line">
            <a:avLst/>
          </a:prstGeom>
          <a:noFill/>
          <a:ln w="22225" algn="ctr">
            <a:solidFill>
              <a:srgbClr val="7878DE"/>
            </a:solidFill>
            <a:prstDash val="dash"/>
            <a:round/>
            <a:headEnd/>
            <a:tailEnd type="none" w="lg" len="lg"/>
          </a:ln>
          <a:extLst>
            <a:ext uri="{909E8E84-426E-40DD-AFC4-6F175D3DCCD1}">
              <a14:hiddenFill xmlns:a14="http://schemas.microsoft.com/office/drawing/2010/main">
                <a:noFill/>
              </a14:hiddenFill>
            </a:ext>
          </a:extLst>
        </p:spPr>
      </p:cxnSp>
      <p:sp>
        <p:nvSpPr>
          <p:cNvPr id="134" name="TextBox 17"/>
          <p:cNvSpPr txBox="1">
            <a:spLocks noChangeArrowheads="1"/>
          </p:cNvSpPr>
          <p:nvPr/>
        </p:nvSpPr>
        <p:spPr bwMode="auto">
          <a:xfrm>
            <a:off x="461963" y="3681413"/>
            <a:ext cx="8439150" cy="338137"/>
          </a:xfrm>
          <a:prstGeom prst="rect">
            <a:avLst/>
          </a:prstGeom>
          <a:noFill/>
          <a:ln w="9525">
            <a:noFill/>
            <a:miter lim="800000"/>
            <a:headEnd/>
            <a:tailEnd/>
          </a:ln>
        </p:spPr>
        <p:txBody>
          <a:bodyPr>
            <a:spAutoFit/>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1655763" rtl="0" eaLnBrk="1" fontAlgn="base" latinLnBrk="0" hangingPunct="1">
              <a:lnSpc>
                <a:spcPct val="100000"/>
              </a:lnSpc>
              <a:spcBef>
                <a:spcPct val="0"/>
              </a:spcBef>
              <a:spcAft>
                <a:spcPct val="0"/>
              </a:spcAft>
              <a:buClrTx/>
              <a:buSzTx/>
              <a:buFontTx/>
              <a:buNone/>
              <a:tabLst>
                <a:tab pos="1484313" algn="l"/>
                <a:tab pos="2682875" algn="l"/>
                <a:tab pos="3941763" algn="l"/>
                <a:tab pos="5029200" algn="l"/>
                <a:tab pos="6227763" algn="l"/>
                <a:tab pos="7375525" algn="l"/>
                <a:tab pos="7427913" algn="l"/>
              </a:tabLst>
              <a:defRPr/>
            </a:pPr>
            <a:r>
              <a:rPr kumimoji="0" lang="en-US" sz="1600" b="0" i="0" u="none" strike="noStrike" kern="1200" cap="none" spc="0" normalizeH="0" baseline="0" noProof="0" dirty="0">
                <a:ln>
                  <a:noFill/>
                </a:ln>
                <a:solidFill>
                  <a:srgbClr val="000000"/>
                </a:solidFill>
                <a:effectLst/>
                <a:uLnTx/>
                <a:uFillTx/>
                <a:latin typeface="Times New Roman"/>
                <a:ea typeface="宋体"/>
                <a:cs typeface="+mn-cs"/>
              </a:rPr>
              <a:t>     2010	2011	2012	2013	2014	2015	2016</a:t>
            </a:r>
          </a:p>
        </p:txBody>
      </p:sp>
      <p:sp>
        <p:nvSpPr>
          <p:cNvPr id="135" name="5-Point Star 18"/>
          <p:cNvSpPr/>
          <p:nvPr/>
        </p:nvSpPr>
        <p:spPr>
          <a:xfrm>
            <a:off x="3289300" y="1403350"/>
            <a:ext cx="249238" cy="222250"/>
          </a:xfrm>
          <a:prstGeom prst="star5">
            <a:avLst/>
          </a:prstGeom>
          <a:solidFill>
            <a:srgbClr val="FFFF00"/>
          </a:solidFill>
          <a:ln w="25400" cap="flat" cmpd="sng" algn="ctr">
            <a:solidFill>
              <a:srgbClr val="000000">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宋体"/>
              <a:cs typeface="Arial" charset="0"/>
            </a:endParaRPr>
          </a:p>
        </p:txBody>
      </p:sp>
      <p:sp>
        <p:nvSpPr>
          <p:cNvPr id="136" name="TextBox 56"/>
          <p:cNvSpPr txBox="1">
            <a:spLocks noChangeArrowheads="1"/>
          </p:cNvSpPr>
          <p:nvPr/>
        </p:nvSpPr>
        <p:spPr bwMode="auto">
          <a:xfrm>
            <a:off x="134938" y="873125"/>
            <a:ext cx="1014412" cy="641350"/>
          </a:xfrm>
          <a:prstGeom prst="rect">
            <a:avLst/>
          </a:prstGeom>
          <a:noFill/>
          <a:ln w="9525">
            <a:noFill/>
            <a:miter lim="800000"/>
            <a:headEnd/>
            <a:tailEnd/>
          </a:ln>
        </p:spPr>
        <p:txBody>
          <a:bodyPr wrap="none">
            <a:spAutoFit/>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宋体"/>
                <a:cs typeface="+mn-cs"/>
              </a:rPr>
              <a:t>CSR-OT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宋体"/>
                <a:cs typeface="+mn-cs"/>
              </a:rPr>
              <a:t>CSR-BC</a:t>
            </a:r>
          </a:p>
        </p:txBody>
      </p:sp>
      <p:cxnSp>
        <p:nvCxnSpPr>
          <p:cNvPr id="137" name="Straight Connector 21"/>
          <p:cNvCxnSpPr/>
          <p:nvPr/>
        </p:nvCxnSpPr>
        <p:spPr bwMode="auto">
          <a:xfrm>
            <a:off x="1293813" y="3136900"/>
            <a:ext cx="2341562" cy="0"/>
          </a:xfrm>
          <a:prstGeom prst="line">
            <a:avLst/>
          </a:prstGeom>
          <a:noFill/>
          <a:ln w="63500" cap="flat" cmpd="sng" algn="ctr">
            <a:solidFill>
              <a:srgbClr val="000000"/>
            </a:solidFill>
            <a:prstDash val="sysDot"/>
            <a:tailEnd type="none" w="lg" len="lg"/>
          </a:ln>
          <a:effectLst/>
        </p:spPr>
      </p:cxnSp>
      <p:sp>
        <p:nvSpPr>
          <p:cNvPr id="138" name="Rectangle 22"/>
          <p:cNvSpPr/>
          <p:nvPr/>
        </p:nvSpPr>
        <p:spPr bwMode="auto">
          <a:xfrm>
            <a:off x="4360863" y="2919413"/>
            <a:ext cx="471487" cy="185737"/>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Times New Roman"/>
                <a:ea typeface="宋体"/>
                <a:cs typeface="Arial" charset="0"/>
              </a:rPr>
              <a:t>2</a:t>
            </a:r>
          </a:p>
        </p:txBody>
      </p:sp>
      <p:sp>
        <p:nvSpPr>
          <p:cNvPr id="139" name="Rectangle 23"/>
          <p:cNvSpPr/>
          <p:nvPr/>
        </p:nvSpPr>
        <p:spPr bwMode="auto">
          <a:xfrm>
            <a:off x="3476625" y="2921000"/>
            <a:ext cx="541338" cy="196850"/>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Times New Roman"/>
                <a:ea typeface="宋体"/>
                <a:cs typeface="Arial" charset="0"/>
              </a:rPr>
              <a:t>1</a:t>
            </a:r>
          </a:p>
        </p:txBody>
      </p:sp>
      <p:cxnSp>
        <p:nvCxnSpPr>
          <p:cNvPr id="140" name="Straight Connector 24"/>
          <p:cNvCxnSpPr/>
          <p:nvPr/>
        </p:nvCxnSpPr>
        <p:spPr bwMode="auto">
          <a:xfrm>
            <a:off x="2611438" y="3135313"/>
            <a:ext cx="5713412" cy="0"/>
          </a:xfrm>
          <a:prstGeom prst="line">
            <a:avLst/>
          </a:prstGeom>
          <a:noFill/>
          <a:ln w="63500" cap="flat" cmpd="sng" algn="ctr">
            <a:solidFill>
              <a:srgbClr val="000000"/>
            </a:solidFill>
            <a:prstDash val="solid"/>
            <a:tailEnd type="stealth" w="lg" len="lg"/>
          </a:ln>
          <a:effectLst/>
        </p:spPr>
      </p:cxnSp>
      <p:sp>
        <p:nvSpPr>
          <p:cNvPr id="141" name="Isosceles Triangle 25"/>
          <p:cNvSpPr/>
          <p:nvPr/>
        </p:nvSpPr>
        <p:spPr bwMode="auto">
          <a:xfrm>
            <a:off x="5141913" y="3013075"/>
            <a:ext cx="203200" cy="206375"/>
          </a:xfrm>
          <a:prstGeom prst="triangle">
            <a:avLst/>
          </a:prstGeom>
          <a:solidFill>
            <a:srgbClr val="FF0000"/>
          </a:solidFill>
          <a:ln w="25400" cap="flat" cmpd="sng" algn="ctr">
            <a:solidFill>
              <a:srgbClr val="FF0000"/>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42" name="Oval 26"/>
          <p:cNvSpPr/>
          <p:nvPr/>
        </p:nvSpPr>
        <p:spPr bwMode="auto">
          <a:xfrm>
            <a:off x="4905375" y="3021013"/>
            <a:ext cx="176213" cy="192087"/>
          </a:xfrm>
          <a:prstGeom prst="ellipse">
            <a:avLst/>
          </a:prstGeom>
          <a:solidFill>
            <a:srgbClr val="333399"/>
          </a:solidFill>
          <a:ln w="25400" cap="flat" cmpd="sng" algn="ctr">
            <a:solidFill>
              <a:srgbClr val="333399"/>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43" name="TextBox 57"/>
          <p:cNvSpPr txBox="1">
            <a:spLocks noChangeArrowheads="1"/>
          </p:cNvSpPr>
          <p:nvPr/>
        </p:nvSpPr>
        <p:spPr bwMode="auto">
          <a:xfrm>
            <a:off x="7832725" y="3228975"/>
            <a:ext cx="1114425" cy="369888"/>
          </a:xfrm>
          <a:prstGeom prst="rect">
            <a:avLst/>
          </a:prstGeom>
          <a:noFill/>
          <a:ln w="9525">
            <a:noFill/>
            <a:miter lim="800000"/>
            <a:headEnd/>
            <a:tailEnd/>
          </a:ln>
        </p:spPr>
        <p:txBody>
          <a:bodyPr wrap="none">
            <a:spAutoFit/>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a:ea typeface="宋体"/>
                <a:cs typeface="+mn-cs"/>
              </a:rPr>
              <a:t>New </a:t>
            </a:r>
            <a:r>
              <a:rPr kumimoji="0" lang="en-US" sz="1800" b="0" i="0" u="none" strike="noStrike" kern="1200" cap="none" spc="0" normalizeH="0" baseline="0" noProof="0" dirty="0">
                <a:ln>
                  <a:noFill/>
                </a:ln>
                <a:solidFill>
                  <a:srgbClr val="000000"/>
                </a:solidFill>
                <a:effectLst/>
                <a:uLnTx/>
                <a:uFillTx/>
                <a:latin typeface="Times New Roman"/>
                <a:ea typeface="宋体"/>
                <a:cs typeface="+mn-cs"/>
              </a:rPr>
              <a:t>CSR</a:t>
            </a:r>
          </a:p>
        </p:txBody>
      </p:sp>
      <p:grpSp>
        <p:nvGrpSpPr>
          <p:cNvPr id="144" name="Group 1"/>
          <p:cNvGrpSpPr>
            <a:grpSpLocks/>
          </p:cNvGrpSpPr>
          <p:nvPr/>
        </p:nvGrpSpPr>
        <p:grpSpPr bwMode="auto">
          <a:xfrm>
            <a:off x="293688" y="4616450"/>
            <a:ext cx="3275012" cy="1368425"/>
            <a:chOff x="350838" y="4733925"/>
            <a:chExt cx="3275012" cy="1368425"/>
          </a:xfrm>
        </p:grpSpPr>
        <p:sp>
          <p:nvSpPr>
            <p:cNvPr id="145" name="Rectangle 28"/>
            <p:cNvSpPr/>
            <p:nvPr/>
          </p:nvSpPr>
          <p:spPr>
            <a:xfrm>
              <a:off x="350838" y="4840288"/>
              <a:ext cx="347662" cy="204787"/>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46" name="Isosceles Triangle 29"/>
            <p:cNvSpPr/>
            <p:nvPr/>
          </p:nvSpPr>
          <p:spPr>
            <a:xfrm>
              <a:off x="422275" y="5424488"/>
              <a:ext cx="203200" cy="200025"/>
            </a:xfrm>
            <a:prstGeom prst="triangle">
              <a:avLst/>
            </a:prstGeom>
            <a:solidFill>
              <a:srgbClr val="FF0000"/>
            </a:solidFill>
            <a:ln w="25400" cap="flat" cmpd="sng" algn="ctr">
              <a:solidFill>
                <a:srgbClr val="FF0000"/>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47" name="Oval 30"/>
            <p:cNvSpPr/>
            <p:nvPr/>
          </p:nvSpPr>
          <p:spPr>
            <a:xfrm>
              <a:off x="436563" y="5138738"/>
              <a:ext cx="176212" cy="192087"/>
            </a:xfrm>
            <a:prstGeom prst="ellipse">
              <a:avLst/>
            </a:prstGeom>
            <a:solidFill>
              <a:srgbClr val="333399"/>
            </a:solidFill>
            <a:ln w="25400" cap="flat" cmpd="sng" algn="ctr">
              <a:solidFill>
                <a:srgbClr val="333399"/>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pitchFamily="18" charset="0"/>
                <a:ea typeface="宋体"/>
                <a:cs typeface="Arial" charset="0"/>
              </a:endParaRPr>
            </a:p>
          </p:txBody>
        </p:sp>
        <p:sp>
          <p:nvSpPr>
            <p:cNvPr id="148" name="5-Point Star 31"/>
            <p:cNvSpPr/>
            <p:nvPr/>
          </p:nvSpPr>
          <p:spPr>
            <a:xfrm>
              <a:off x="400050" y="5727700"/>
              <a:ext cx="247650" cy="222250"/>
            </a:xfrm>
            <a:prstGeom prst="star5">
              <a:avLst/>
            </a:prstGeom>
            <a:solidFill>
              <a:srgbClr val="FFFF00"/>
            </a:solidFill>
            <a:ln w="25400" cap="flat" cmpd="sng" algn="ctr">
              <a:solidFill>
                <a:srgbClr val="000000">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宋体"/>
                <a:cs typeface="Arial" charset="0"/>
              </a:endParaRPr>
            </a:p>
          </p:txBody>
        </p:sp>
        <p:sp>
          <p:nvSpPr>
            <p:cNvPr id="149" name="TextBox 76"/>
            <p:cNvSpPr txBox="1">
              <a:spLocks noChangeArrowheads="1"/>
            </p:cNvSpPr>
            <p:nvPr/>
          </p:nvSpPr>
          <p:spPr bwMode="auto">
            <a:xfrm>
              <a:off x="641350" y="4733925"/>
              <a:ext cx="2984500" cy="1368425"/>
            </a:xfrm>
            <a:prstGeom prst="rect">
              <a:avLst/>
            </a:prstGeom>
            <a:noFill/>
            <a:ln w="9525">
              <a:noFill/>
              <a:miter lim="800000"/>
              <a:headEnd/>
              <a:tailEnd/>
            </a:ln>
          </p:spPr>
          <p:txBody>
            <a:bodyPr>
              <a:spAutoFit/>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宋体"/>
                  <a:cs typeface="+mn-cs"/>
                </a:rPr>
                <a:t>External review period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宋体"/>
                  <a:cs typeface="+mn-cs"/>
                </a:rPr>
                <a:t>Technical Committee review</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宋体"/>
                  <a:cs typeface="+mn-cs"/>
                </a:rPr>
                <a:t>IACS adoption</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宋体"/>
                  <a:cs typeface="+mn-cs"/>
                </a:rPr>
                <a:t>Entry into force</a:t>
              </a:r>
            </a:p>
          </p:txBody>
        </p:sp>
      </p:grpSp>
      <p:sp>
        <p:nvSpPr>
          <p:cNvPr id="150" name="Text Box 39"/>
          <p:cNvSpPr txBox="1">
            <a:spLocks noChangeArrowheads="1"/>
          </p:cNvSpPr>
          <p:nvPr/>
        </p:nvSpPr>
        <p:spPr bwMode="auto">
          <a:xfrm>
            <a:off x="7472363" y="4816475"/>
            <a:ext cx="1503362" cy="1074738"/>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spcBef>
                <a:spcPct val="50000"/>
              </a:spcBef>
            </a:pPr>
            <a:r>
              <a:rPr lang="en-US" altLang="zh-CN" sz="1400">
                <a:latin typeface="Book Antiqua" pitchFamily="18" charset="0"/>
              </a:rPr>
              <a:t>GBS to start application  to OT and BC</a:t>
            </a:r>
          </a:p>
          <a:p>
            <a:pPr algn="ctr">
              <a:spcBef>
                <a:spcPct val="50000"/>
              </a:spcBef>
            </a:pPr>
            <a:r>
              <a:rPr lang="en-US" altLang="zh-CN" sz="1400" b="1">
                <a:solidFill>
                  <a:srgbClr val="FF0000"/>
                </a:solidFill>
                <a:latin typeface="Book Antiqua" pitchFamily="18" charset="0"/>
              </a:rPr>
              <a:t>(1 July 2016)</a:t>
            </a:r>
          </a:p>
        </p:txBody>
      </p:sp>
      <p:sp>
        <p:nvSpPr>
          <p:cNvPr id="151" name="AutoShape 40"/>
          <p:cNvSpPr>
            <a:spLocks noChangeArrowheads="1"/>
          </p:cNvSpPr>
          <p:nvPr/>
        </p:nvSpPr>
        <p:spPr bwMode="auto">
          <a:xfrm>
            <a:off x="8101013" y="3929063"/>
            <a:ext cx="255587" cy="887412"/>
          </a:xfrm>
          <a:prstGeom prst="upArrow">
            <a:avLst>
              <a:gd name="adj1" fmla="val 50000"/>
              <a:gd name="adj2" fmla="val 44269"/>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zh-CN" sz="1000" b="0" i="0" u="none" strike="noStrike" kern="0" cap="none" spc="0" normalizeH="0" baseline="0" noProof="0" smtClean="0">
              <a:ln>
                <a:noFill/>
              </a:ln>
              <a:solidFill>
                <a:sysClr val="windowText" lastClr="000000"/>
              </a:solidFill>
              <a:effectLst/>
              <a:uLnTx/>
              <a:uFillTx/>
            </a:endParaRPr>
          </a:p>
        </p:txBody>
      </p:sp>
      <p:sp>
        <p:nvSpPr>
          <p:cNvPr id="152" name="AutoShape 39"/>
          <p:cNvSpPr>
            <a:spLocks noChangeArrowheads="1"/>
          </p:cNvSpPr>
          <p:nvPr/>
        </p:nvSpPr>
        <p:spPr bwMode="auto">
          <a:xfrm>
            <a:off x="3230563" y="2511425"/>
            <a:ext cx="457200" cy="393700"/>
          </a:xfrm>
          <a:prstGeom prst="downArrowCallout">
            <a:avLst>
              <a:gd name="adj1" fmla="val 29032"/>
              <a:gd name="adj2" fmla="val 29032"/>
              <a:gd name="adj3" fmla="val 16667"/>
              <a:gd name="adj4" fmla="val 66667"/>
            </a:avLst>
          </a:prstGeom>
          <a:solidFill>
            <a:srgbClr val="FFFF00"/>
          </a:solidFill>
          <a:ln w="9525">
            <a:solidFill>
              <a:srgbClr val="000000"/>
            </a:solidFill>
            <a:miter lim="800000"/>
            <a:headEnd/>
            <a:tailEnd/>
          </a:ln>
          <a:effectLst/>
        </p:spPr>
        <p:txBody>
          <a:bodyPr wrap="none" anchor="ct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ea typeface="宋体"/>
                <a:cs typeface="+mn-cs"/>
              </a:rPr>
              <a:t>1July</a:t>
            </a:r>
          </a:p>
        </p:txBody>
      </p:sp>
      <p:sp>
        <p:nvSpPr>
          <p:cNvPr id="153" name="AutoShape 40"/>
          <p:cNvSpPr>
            <a:spLocks noChangeArrowheads="1"/>
          </p:cNvSpPr>
          <p:nvPr/>
        </p:nvSpPr>
        <p:spPr bwMode="auto">
          <a:xfrm>
            <a:off x="4132263" y="2511425"/>
            <a:ext cx="431800" cy="393700"/>
          </a:xfrm>
          <a:prstGeom prst="downArrowCallout">
            <a:avLst>
              <a:gd name="adj1" fmla="val 27419"/>
              <a:gd name="adj2" fmla="val 27419"/>
              <a:gd name="adj3" fmla="val 16667"/>
              <a:gd name="adj4" fmla="val 66667"/>
            </a:avLst>
          </a:prstGeom>
          <a:solidFill>
            <a:srgbClr val="FFFF00"/>
          </a:solidFill>
          <a:ln w="9525">
            <a:solidFill>
              <a:srgbClr val="000000"/>
            </a:solidFill>
            <a:miter lim="800000"/>
            <a:headEnd/>
            <a:tailEnd/>
          </a:ln>
          <a:effectLst/>
        </p:spPr>
        <p:txBody>
          <a:bodyPr wrap="none" anchor="ct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ea typeface="宋体"/>
                <a:cs typeface="+mn-cs"/>
              </a:rPr>
              <a:t>1Apr.</a:t>
            </a:r>
          </a:p>
        </p:txBody>
      </p:sp>
      <p:sp>
        <p:nvSpPr>
          <p:cNvPr id="154" name="AutoShape 43"/>
          <p:cNvSpPr>
            <a:spLocks noChangeArrowheads="1"/>
          </p:cNvSpPr>
          <p:nvPr/>
        </p:nvSpPr>
        <p:spPr bwMode="auto">
          <a:xfrm>
            <a:off x="4524375" y="3178175"/>
            <a:ext cx="596900" cy="304800"/>
          </a:xfrm>
          <a:prstGeom prst="upArrowCallout">
            <a:avLst>
              <a:gd name="adj1" fmla="val 48958"/>
              <a:gd name="adj2" fmla="val 48958"/>
              <a:gd name="adj3" fmla="val 16667"/>
              <a:gd name="adj4" fmla="val 66667"/>
            </a:avLst>
          </a:prstGeom>
          <a:solidFill>
            <a:srgbClr val="FFFF00"/>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ysClr val="windowText" lastClr="000000"/>
                </a:solidFill>
                <a:effectLst/>
                <a:uLnTx/>
                <a:uFillTx/>
                <a:latin typeface="Book Antiqua" pitchFamily="18" charset="0"/>
              </a:rPr>
              <a:t>31 Aug.</a:t>
            </a:r>
          </a:p>
        </p:txBody>
      </p:sp>
      <p:sp>
        <p:nvSpPr>
          <p:cNvPr id="155" name="AutoShape 45"/>
          <p:cNvSpPr>
            <a:spLocks noChangeArrowheads="1"/>
          </p:cNvSpPr>
          <p:nvPr/>
        </p:nvSpPr>
        <p:spPr bwMode="auto">
          <a:xfrm>
            <a:off x="2532063" y="4086225"/>
            <a:ext cx="1244600" cy="457200"/>
          </a:xfrm>
          <a:prstGeom prst="foldedCorner">
            <a:avLst>
              <a:gd name="adj" fmla="val 12500"/>
            </a:avLst>
          </a:prstGeom>
          <a:solidFill>
            <a:srgbClr val="00FFFF"/>
          </a:solidFill>
          <a:ln w="9525">
            <a:solidFill>
              <a:srgbClr val="000000"/>
            </a:solidFill>
            <a:round/>
            <a:headEnd/>
            <a:tailEnd/>
          </a:ln>
          <a:effectLst/>
        </p:spPr>
        <p:txBody>
          <a:bodyPr wrap="none" anchor="ct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99"/>
                </a:solidFill>
                <a:effectLst/>
                <a:uLnTx/>
                <a:uFillTx/>
                <a:latin typeface="Times New Roman"/>
                <a:ea typeface="宋体"/>
                <a:cs typeface="+mn-cs"/>
              </a:rPr>
              <a:t>CSR-H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99"/>
                </a:solidFill>
                <a:effectLst/>
                <a:uLnTx/>
                <a:uFillTx/>
                <a:latin typeface="Times New Roman"/>
                <a:ea typeface="宋体"/>
                <a:cs typeface="+mn-cs"/>
              </a:rPr>
              <a:t>1</a:t>
            </a:r>
            <a:r>
              <a:rPr kumimoji="0" lang="en-US" sz="1200" b="0" i="0" u="none" strike="noStrike" kern="1200" cap="none" spc="0" normalizeH="0" baseline="30000" noProof="0">
                <a:ln>
                  <a:noFill/>
                </a:ln>
                <a:solidFill>
                  <a:srgbClr val="000099"/>
                </a:solidFill>
                <a:effectLst/>
                <a:uLnTx/>
                <a:uFillTx/>
                <a:latin typeface="Times New Roman"/>
                <a:ea typeface="宋体"/>
                <a:cs typeface="+mn-cs"/>
              </a:rPr>
              <a:t>st</a:t>
            </a:r>
            <a:r>
              <a:rPr kumimoji="0" lang="en-US" sz="1200" b="0" i="0" u="none" strike="noStrike" kern="1200" cap="none" spc="0" normalizeH="0" baseline="0" noProof="0">
                <a:ln>
                  <a:noFill/>
                </a:ln>
                <a:solidFill>
                  <a:srgbClr val="000099"/>
                </a:solidFill>
                <a:effectLst/>
                <a:uLnTx/>
                <a:uFillTx/>
                <a:latin typeface="Times New Roman"/>
                <a:ea typeface="宋体"/>
                <a:cs typeface="+mn-cs"/>
              </a:rPr>
              <a:t> Draft Rules</a:t>
            </a:r>
          </a:p>
        </p:txBody>
      </p:sp>
      <p:sp>
        <p:nvSpPr>
          <p:cNvPr id="156" name="Line 46"/>
          <p:cNvSpPr>
            <a:spLocks noChangeShapeType="1"/>
          </p:cNvSpPr>
          <p:nvPr/>
        </p:nvSpPr>
        <p:spPr bwMode="auto">
          <a:xfrm flipV="1">
            <a:off x="3459163" y="3121025"/>
            <a:ext cx="12700" cy="965200"/>
          </a:xfrm>
          <a:prstGeom prst="line">
            <a:avLst/>
          </a:prstGeom>
          <a:noFill/>
          <a:ln w="50800">
            <a:solidFill>
              <a:srgbClr val="0000FF"/>
            </a:solidFill>
            <a:round/>
            <a:headEnd/>
            <a:tailEnd type="triangle" w="med" len="med"/>
          </a:ln>
          <a:effectLst/>
        </p:spPr>
        <p:txBody>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宋体"/>
              <a:cs typeface="+mn-cs"/>
            </a:endParaRPr>
          </a:p>
        </p:txBody>
      </p:sp>
      <p:sp>
        <p:nvSpPr>
          <p:cNvPr id="157" name="AutoShape 47"/>
          <p:cNvSpPr>
            <a:spLocks noChangeArrowheads="1"/>
          </p:cNvSpPr>
          <p:nvPr/>
        </p:nvSpPr>
        <p:spPr bwMode="auto">
          <a:xfrm>
            <a:off x="3827463" y="4086225"/>
            <a:ext cx="1257300" cy="457200"/>
          </a:xfrm>
          <a:prstGeom prst="foldedCorner">
            <a:avLst>
              <a:gd name="adj" fmla="val 12500"/>
            </a:avLst>
          </a:prstGeom>
          <a:solidFill>
            <a:srgbClr val="00FFFF"/>
          </a:solidFill>
          <a:ln w="9525">
            <a:solidFill>
              <a:srgbClr val="000000"/>
            </a:solidFill>
            <a:round/>
            <a:headEnd/>
            <a:tailEnd/>
          </a:ln>
          <a:effectLst/>
        </p:spPr>
        <p:txBody>
          <a:bodyPr wrap="none" anchor="ct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99"/>
                </a:solidFill>
                <a:effectLst/>
                <a:uLnTx/>
                <a:uFillTx/>
                <a:latin typeface="Times New Roman"/>
                <a:ea typeface="宋体"/>
                <a:cs typeface="+mn-cs"/>
              </a:rPr>
              <a:t>CSR-H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99"/>
                </a:solidFill>
                <a:effectLst/>
                <a:uLnTx/>
                <a:uFillTx/>
                <a:latin typeface="Times New Roman"/>
                <a:ea typeface="宋体"/>
                <a:cs typeface="+mn-cs"/>
              </a:rPr>
              <a:t>2</a:t>
            </a:r>
            <a:r>
              <a:rPr kumimoji="0" lang="en-US" sz="1200" b="0" i="0" u="none" strike="noStrike" kern="1200" cap="none" spc="0" normalizeH="0" baseline="30000" noProof="0">
                <a:ln>
                  <a:noFill/>
                </a:ln>
                <a:solidFill>
                  <a:srgbClr val="000099"/>
                </a:solidFill>
                <a:effectLst/>
                <a:uLnTx/>
                <a:uFillTx/>
                <a:latin typeface="Times New Roman"/>
                <a:ea typeface="宋体"/>
                <a:cs typeface="+mn-cs"/>
              </a:rPr>
              <a:t>nd</a:t>
            </a:r>
            <a:r>
              <a:rPr kumimoji="0" lang="en-US" sz="1200" b="0" i="0" u="none" strike="noStrike" kern="1200" cap="none" spc="0" normalizeH="0" baseline="0" noProof="0">
                <a:ln>
                  <a:noFill/>
                </a:ln>
                <a:solidFill>
                  <a:srgbClr val="000099"/>
                </a:solidFill>
                <a:effectLst/>
                <a:uLnTx/>
                <a:uFillTx/>
                <a:latin typeface="Times New Roman"/>
                <a:ea typeface="宋体"/>
                <a:cs typeface="+mn-cs"/>
              </a:rPr>
              <a:t>  Draft Rules</a:t>
            </a:r>
          </a:p>
        </p:txBody>
      </p:sp>
      <p:sp>
        <p:nvSpPr>
          <p:cNvPr id="158" name="Line 48"/>
          <p:cNvSpPr>
            <a:spLocks noChangeShapeType="1"/>
          </p:cNvSpPr>
          <p:nvPr/>
        </p:nvSpPr>
        <p:spPr bwMode="auto">
          <a:xfrm flipV="1">
            <a:off x="4348163" y="3108325"/>
            <a:ext cx="12700" cy="977900"/>
          </a:xfrm>
          <a:prstGeom prst="line">
            <a:avLst/>
          </a:prstGeom>
          <a:noFill/>
          <a:ln w="50800">
            <a:solidFill>
              <a:srgbClr val="0000FF"/>
            </a:solidFill>
            <a:round/>
            <a:headEnd/>
            <a:tailEnd type="triangle" w="med" len="med"/>
          </a:ln>
          <a:effectLst/>
        </p:spPr>
        <p:txBody>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宋体"/>
              <a:cs typeface="+mn-cs"/>
            </a:endParaRPr>
          </a:p>
        </p:txBody>
      </p:sp>
      <p:sp>
        <p:nvSpPr>
          <p:cNvPr id="159" name="Text Box 50"/>
          <p:cNvSpPr txBox="1">
            <a:spLocks noChangeArrowheads="1"/>
          </p:cNvSpPr>
          <p:nvPr/>
        </p:nvSpPr>
        <p:spPr bwMode="auto">
          <a:xfrm>
            <a:off x="3670300" y="4816475"/>
            <a:ext cx="3503613" cy="7588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b="1">
                <a:cs typeface="Arial" charset="0"/>
              </a:rPr>
              <a:t>Deadline of submission to IMO for GBS verification</a:t>
            </a:r>
          </a:p>
          <a:p>
            <a:pPr algn="ctr" eaLnBrk="1" hangingPunct="1">
              <a:buClr>
                <a:srgbClr val="A50021"/>
              </a:buClr>
              <a:buSzPct val="70000"/>
            </a:pPr>
            <a:r>
              <a:rPr lang="en-US" altLang="zh-CN" sz="1400">
                <a:cs typeface="Arial" charset="0"/>
              </a:rPr>
              <a:t> </a:t>
            </a:r>
            <a:r>
              <a:rPr lang="en-US" altLang="zh-CN" sz="1400" b="1">
                <a:solidFill>
                  <a:srgbClr val="FF0000"/>
                </a:solidFill>
                <a:cs typeface="Arial" charset="0"/>
              </a:rPr>
              <a:t>                   (two steps)</a:t>
            </a:r>
          </a:p>
        </p:txBody>
      </p:sp>
      <p:sp>
        <p:nvSpPr>
          <p:cNvPr id="160" name="AutoShape 40"/>
          <p:cNvSpPr>
            <a:spLocks noChangeArrowheads="1"/>
          </p:cNvSpPr>
          <p:nvPr/>
        </p:nvSpPr>
        <p:spPr bwMode="auto">
          <a:xfrm>
            <a:off x="5118100" y="3994150"/>
            <a:ext cx="255588" cy="822325"/>
          </a:xfrm>
          <a:prstGeom prst="upArrow">
            <a:avLst>
              <a:gd name="adj1" fmla="val 50000"/>
              <a:gd name="adj2" fmla="val 44269"/>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zh-CN" sz="1000" b="0" i="0" u="none" strike="noStrike" kern="0" cap="none" spc="0" normalizeH="0" baseline="0" noProof="0" smtClean="0">
              <a:ln>
                <a:noFill/>
              </a:ln>
              <a:solidFill>
                <a:sysClr val="windowText" lastClr="000000"/>
              </a:solidFill>
              <a:effectLst/>
              <a:uLnTx/>
              <a:uFillTx/>
            </a:endParaRPr>
          </a:p>
        </p:txBody>
      </p:sp>
      <p:sp>
        <p:nvSpPr>
          <p:cNvPr id="161" name="TextBox 43"/>
          <p:cNvSpPr txBox="1">
            <a:spLocks noChangeArrowheads="1"/>
          </p:cNvSpPr>
          <p:nvPr/>
        </p:nvSpPr>
        <p:spPr bwMode="auto">
          <a:xfrm>
            <a:off x="1795463" y="1120775"/>
            <a:ext cx="1941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200">
                <a:cs typeface="Arial" charset="0"/>
              </a:rPr>
              <a:t>(RCN1 of the 2010 CSRs)</a:t>
            </a:r>
          </a:p>
        </p:txBody>
      </p:sp>
      <p:cxnSp>
        <p:nvCxnSpPr>
          <p:cNvPr id="162" name="Straight Connector 9"/>
          <p:cNvCxnSpPr/>
          <p:nvPr/>
        </p:nvCxnSpPr>
        <p:spPr>
          <a:xfrm>
            <a:off x="5324475" y="1535113"/>
            <a:ext cx="938213" cy="0"/>
          </a:xfrm>
          <a:prstGeom prst="line">
            <a:avLst/>
          </a:prstGeom>
          <a:noFill/>
          <a:ln w="63500" cap="flat" cmpd="sng" algn="ctr">
            <a:solidFill>
              <a:srgbClr val="000000"/>
            </a:solidFill>
            <a:prstDash val="dash"/>
            <a:tailEnd type="none" w="lg" len="lg"/>
          </a:ln>
          <a:effectLst/>
        </p:spPr>
      </p:cxnSp>
      <p:sp>
        <p:nvSpPr>
          <p:cNvPr id="163" name="AutoShape 40"/>
          <p:cNvSpPr>
            <a:spLocks noChangeArrowheads="1"/>
          </p:cNvSpPr>
          <p:nvPr/>
        </p:nvSpPr>
        <p:spPr bwMode="auto">
          <a:xfrm>
            <a:off x="5653088" y="4000500"/>
            <a:ext cx="255587" cy="822325"/>
          </a:xfrm>
          <a:prstGeom prst="upArrow">
            <a:avLst>
              <a:gd name="adj1" fmla="val 50000"/>
              <a:gd name="adj2" fmla="val 44269"/>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zh-CN" sz="1000" b="0" i="0" u="none" strike="noStrike" kern="0" cap="none" spc="0" normalizeH="0" baseline="0" noProof="0" smtClean="0">
              <a:ln>
                <a:noFill/>
              </a:ln>
              <a:solidFill>
                <a:sysClr val="windowText" lastClr="000000"/>
              </a:solidFill>
              <a:effectLst/>
              <a:uLnTx/>
              <a:uFillTx/>
            </a:endParaRPr>
          </a:p>
        </p:txBody>
      </p:sp>
      <p:sp>
        <p:nvSpPr>
          <p:cNvPr id="164" name="AutoShape 47"/>
          <p:cNvSpPr>
            <a:spLocks noChangeArrowheads="1"/>
          </p:cNvSpPr>
          <p:nvPr/>
        </p:nvSpPr>
        <p:spPr bwMode="auto">
          <a:xfrm>
            <a:off x="5295900" y="3394075"/>
            <a:ext cx="1081088" cy="263525"/>
          </a:xfrm>
          <a:prstGeom prst="foldedCorner">
            <a:avLst>
              <a:gd name="adj" fmla="val 12500"/>
            </a:avLst>
          </a:prstGeom>
          <a:solidFill>
            <a:srgbClr val="00FFFF"/>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rgbClr val="000099"/>
                </a:solidFill>
                <a:effectLst/>
                <a:uLnTx/>
                <a:uFillTx/>
                <a:latin typeface="Book Antiqua" pitchFamily="18" charset="0"/>
              </a:rPr>
              <a:t>CSR-H Release</a:t>
            </a:r>
          </a:p>
        </p:txBody>
      </p:sp>
      <p:sp>
        <p:nvSpPr>
          <p:cNvPr id="165" name="Oval 26"/>
          <p:cNvSpPr>
            <a:spLocks noChangeArrowheads="1"/>
          </p:cNvSpPr>
          <p:nvPr/>
        </p:nvSpPr>
        <p:spPr bwMode="auto">
          <a:xfrm>
            <a:off x="5408613" y="3027363"/>
            <a:ext cx="176212" cy="192087"/>
          </a:xfrm>
          <a:prstGeom prst="ellipse">
            <a:avLst/>
          </a:prstGeom>
          <a:solidFill>
            <a:srgbClr val="FF00FF"/>
          </a:solidFill>
          <a:ln w="25400" algn="ctr">
            <a:solidFill>
              <a:srgbClr val="FF00FF"/>
            </a:solidFill>
            <a:round/>
            <a:headEnd/>
            <a:tailEnd/>
          </a:ln>
        </p:spPr>
        <p:txBody>
          <a:bodyPr anchor="ctr"/>
          <a:lstStyle/>
          <a:p>
            <a:pPr algn="ctr"/>
            <a:endParaRPr lang="en-US" altLang="zh-CN" sz="2400">
              <a:solidFill>
                <a:srgbClr val="FFFFFF"/>
              </a:solidFill>
              <a:latin typeface="Book Antiqua" pitchFamily="18" charset="0"/>
              <a:cs typeface="Arial" charset="0"/>
            </a:endParaRPr>
          </a:p>
        </p:txBody>
      </p:sp>
      <p:sp>
        <p:nvSpPr>
          <p:cNvPr id="166" name="Line 48"/>
          <p:cNvSpPr>
            <a:spLocks noChangeShapeType="1"/>
          </p:cNvSpPr>
          <p:nvPr/>
        </p:nvSpPr>
        <p:spPr bwMode="auto">
          <a:xfrm flipV="1">
            <a:off x="5499100" y="3135313"/>
            <a:ext cx="4763" cy="258762"/>
          </a:xfrm>
          <a:prstGeom prst="line">
            <a:avLst/>
          </a:prstGeom>
          <a:noFill/>
          <a:ln w="50800">
            <a:solidFill>
              <a:srgbClr val="0000FF"/>
            </a:solidFill>
            <a:round/>
            <a:headEnd/>
            <a:tailEnd type="triangle" w="med" len="med"/>
          </a:ln>
          <a:effectLst/>
        </p:spPr>
        <p:txBody>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宋体"/>
              <a:cs typeface="+mn-cs"/>
            </a:endParaRPr>
          </a:p>
        </p:txBody>
      </p:sp>
      <p:sp>
        <p:nvSpPr>
          <p:cNvPr id="167" name="Rectangle 23"/>
          <p:cNvSpPr/>
          <p:nvPr/>
        </p:nvSpPr>
        <p:spPr bwMode="auto">
          <a:xfrm>
            <a:off x="1520825" y="2908300"/>
            <a:ext cx="73025" cy="196850"/>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68" name="Rectangle 23"/>
          <p:cNvSpPr/>
          <p:nvPr/>
        </p:nvSpPr>
        <p:spPr bwMode="auto">
          <a:xfrm>
            <a:off x="1808163" y="2908300"/>
            <a:ext cx="73025" cy="196850"/>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69" name="Rectangle 23"/>
          <p:cNvSpPr/>
          <p:nvPr/>
        </p:nvSpPr>
        <p:spPr bwMode="auto">
          <a:xfrm>
            <a:off x="2168525" y="2908300"/>
            <a:ext cx="73025" cy="196850"/>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70" name="Rectangle 23"/>
          <p:cNvSpPr/>
          <p:nvPr/>
        </p:nvSpPr>
        <p:spPr bwMode="auto">
          <a:xfrm>
            <a:off x="2527300" y="2908300"/>
            <a:ext cx="73025" cy="196850"/>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71" name="Rectangle 23"/>
          <p:cNvSpPr/>
          <p:nvPr/>
        </p:nvSpPr>
        <p:spPr bwMode="auto">
          <a:xfrm>
            <a:off x="3176588" y="2908300"/>
            <a:ext cx="73025" cy="196850"/>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72" name="AutoShape 61"/>
          <p:cNvSpPr>
            <a:spLocks/>
          </p:cNvSpPr>
          <p:nvPr/>
        </p:nvSpPr>
        <p:spPr bwMode="auto">
          <a:xfrm rot="16200000">
            <a:off x="2201863" y="1830388"/>
            <a:ext cx="360362" cy="1655762"/>
          </a:xfrm>
          <a:prstGeom prst="rightBrace">
            <a:avLst>
              <a:gd name="adj1" fmla="val 38289"/>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3" name="Rectangle 62"/>
          <p:cNvSpPr>
            <a:spLocks noChangeArrowheads="1"/>
          </p:cNvSpPr>
          <p:nvPr/>
        </p:nvSpPr>
        <p:spPr bwMode="auto">
          <a:xfrm>
            <a:off x="1600200" y="2241550"/>
            <a:ext cx="1295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ysClr val="windowText" lastClr="000000"/>
                </a:solidFill>
                <a:effectLst/>
                <a:uLnTx/>
                <a:uFillTx/>
              </a:rPr>
              <a:t>EAG review</a:t>
            </a:r>
          </a:p>
        </p:txBody>
      </p:sp>
      <p:sp>
        <p:nvSpPr>
          <p:cNvPr id="174" name="5-Point Star 31"/>
          <p:cNvSpPr/>
          <p:nvPr/>
        </p:nvSpPr>
        <p:spPr>
          <a:xfrm>
            <a:off x="6961188" y="3027363"/>
            <a:ext cx="247650" cy="222250"/>
          </a:xfrm>
          <a:prstGeom prst="star5">
            <a:avLst/>
          </a:prstGeom>
          <a:solidFill>
            <a:srgbClr val="FFFF00"/>
          </a:solidFill>
          <a:ln w="25400" cap="flat" cmpd="sng" algn="ctr">
            <a:solidFill>
              <a:srgbClr val="000000">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宋体"/>
              <a:cs typeface="Arial" charset="0"/>
            </a:endParaRPr>
          </a:p>
        </p:txBody>
      </p:sp>
      <p:sp>
        <p:nvSpPr>
          <p:cNvPr id="175" name="Rectangle 22"/>
          <p:cNvSpPr/>
          <p:nvPr/>
        </p:nvSpPr>
        <p:spPr bwMode="auto">
          <a:xfrm>
            <a:off x="5840413" y="2919413"/>
            <a:ext cx="144462" cy="185737"/>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76" name="Rectangle 22"/>
          <p:cNvSpPr/>
          <p:nvPr/>
        </p:nvSpPr>
        <p:spPr bwMode="auto">
          <a:xfrm>
            <a:off x="6130925" y="2919413"/>
            <a:ext cx="142875" cy="185737"/>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
        <p:nvSpPr>
          <p:cNvPr id="177" name="Rectangle 72"/>
          <p:cNvSpPr>
            <a:spLocks noChangeArrowheads="1"/>
          </p:cNvSpPr>
          <p:nvPr/>
        </p:nvSpPr>
        <p:spPr bwMode="auto">
          <a:xfrm>
            <a:off x="5957888" y="2209800"/>
            <a:ext cx="16621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ysClr val="windowText" lastClr="000000"/>
                </a:solidFill>
                <a:effectLst/>
                <a:uLnTx/>
                <a:uFillTx/>
              </a:rPr>
              <a:t>Review for RCP</a:t>
            </a:r>
          </a:p>
        </p:txBody>
      </p:sp>
      <p:sp>
        <p:nvSpPr>
          <p:cNvPr id="178" name="AutoShape 73"/>
          <p:cNvSpPr>
            <a:spLocks/>
          </p:cNvSpPr>
          <p:nvPr/>
        </p:nvSpPr>
        <p:spPr bwMode="auto">
          <a:xfrm rot="16200000">
            <a:off x="6627019" y="1697831"/>
            <a:ext cx="381000" cy="1900238"/>
          </a:xfrm>
          <a:prstGeom prst="rightBrace">
            <a:avLst>
              <a:gd name="adj1" fmla="val 49367"/>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9" name="Line 77"/>
          <p:cNvSpPr>
            <a:spLocks noChangeShapeType="1"/>
          </p:cNvSpPr>
          <p:nvPr/>
        </p:nvSpPr>
        <p:spPr bwMode="auto">
          <a:xfrm flipV="1">
            <a:off x="7065963" y="1162050"/>
            <a:ext cx="0" cy="1800225"/>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80" name="Rectangle 78"/>
          <p:cNvSpPr>
            <a:spLocks noChangeArrowheads="1"/>
          </p:cNvSpPr>
          <p:nvPr/>
        </p:nvSpPr>
        <p:spPr bwMode="auto">
          <a:xfrm>
            <a:off x="6632575" y="873125"/>
            <a:ext cx="86518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3300"/>
                </a:solidFill>
                <a:effectLst/>
                <a:uLnTx/>
                <a:uFillTx/>
              </a:rPr>
              <a:t>1 July 2015</a:t>
            </a:r>
          </a:p>
        </p:txBody>
      </p:sp>
      <p:sp>
        <p:nvSpPr>
          <p:cNvPr id="181" name="Rectangle 22"/>
          <p:cNvSpPr/>
          <p:nvPr/>
        </p:nvSpPr>
        <p:spPr bwMode="auto">
          <a:xfrm>
            <a:off x="7696200" y="2919413"/>
            <a:ext cx="144463" cy="185737"/>
          </a:xfrm>
          <a:prstGeom prst="rect">
            <a:avLst/>
          </a:prstGeom>
          <a:solidFill>
            <a:srgbClr val="BBE0E3"/>
          </a:solidFill>
          <a:ln w="25400" cap="flat" cmpd="sng" algn="ctr">
            <a:solidFill>
              <a:srgbClr val="BBE0E3">
                <a:shade val="50000"/>
              </a:srgbClr>
            </a:solidFill>
            <a:prstDash val="solid"/>
          </a:ln>
          <a:effectLst/>
        </p:spPr>
        <p:txBody>
          <a:bodyPr anchor="ct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Book Antiqua" pitchFamily="18" charset="0"/>
              <a:ea typeface="宋体"/>
              <a:cs typeface="Arial" charset="0"/>
            </a:endParaRPr>
          </a:p>
        </p:txBody>
      </p:sp>
    </p:spTree>
    <p:extLst>
      <p:ext uri="{BB962C8B-B14F-4D97-AF65-F5344CB8AC3E}">
        <p14:creationId xmlns:p14="http://schemas.microsoft.com/office/powerpoint/2010/main" val="265672170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solidFill>
                  <a:srgbClr val="000099"/>
                </a:solidFill>
                <a:effectLst>
                  <a:outerShdw blurRad="38100" dist="38100" dir="2700000" algn="tl">
                    <a:srgbClr val="C0C0C0"/>
                  </a:outerShdw>
                </a:effectLst>
              </a:rPr>
              <a:t>Introduction</a:t>
            </a:r>
            <a:endParaRPr lang="zh-CN" altLang="en-US" dirty="0"/>
          </a:p>
        </p:txBody>
      </p:sp>
      <p:sp>
        <p:nvSpPr>
          <p:cNvPr id="10" name="TextBox 57"/>
          <p:cNvSpPr txBox="1">
            <a:spLocks noChangeArrowheads="1"/>
          </p:cNvSpPr>
          <p:nvPr/>
        </p:nvSpPr>
        <p:spPr bwMode="auto">
          <a:xfrm>
            <a:off x="474653" y="1124627"/>
            <a:ext cx="3514744" cy="720197"/>
          </a:xfrm>
          <a:prstGeom prst="rect">
            <a:avLst/>
          </a:prstGeom>
          <a:noFill/>
          <a:ln w="9525">
            <a:noFill/>
            <a:miter lim="800000"/>
            <a:headEnd/>
            <a:tailEnd/>
          </a:ln>
        </p:spPr>
        <p:txBody>
          <a:bodyPr wrap="none">
            <a:spAutoFit/>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20000"/>
              </a:lnSpc>
              <a:defRPr/>
            </a:pPr>
            <a:r>
              <a:rPr lang="en-US" altLang="zh-CN" sz="1800" b="1" dirty="0" smtClean="0">
                <a:latin typeface="Times New Roman" pitchFamily="18" charset="0"/>
                <a:ea typeface="+mn-ea"/>
                <a:cs typeface="Times New Roman" pitchFamily="18" charset="0"/>
              </a:rPr>
              <a:t>Development Period for new CSR</a:t>
            </a:r>
          </a:p>
          <a:p>
            <a:pPr>
              <a:lnSpc>
                <a:spcPct val="120000"/>
              </a:lnSpc>
              <a:defRPr/>
            </a:pPr>
            <a:r>
              <a:rPr lang="en-US" altLang="zh-CN" sz="1600" b="1" dirty="0" smtClean="0">
                <a:latin typeface="Times New Roman" pitchFamily="18" charset="0"/>
                <a:ea typeface="+mn-ea"/>
                <a:cs typeface="Times New Roman" pitchFamily="18" charset="0"/>
              </a:rPr>
              <a:t>(before 01 Jan, 2014)</a:t>
            </a:r>
            <a:endParaRPr lang="en-US" altLang="zh-CN" sz="1600" b="1" dirty="0">
              <a:latin typeface="Times New Roman" pitchFamily="18" charset="0"/>
              <a:ea typeface="+mn-ea"/>
              <a:cs typeface="Times New Roman" pitchFamily="18" charset="0"/>
            </a:endParaRPr>
          </a:p>
        </p:txBody>
      </p:sp>
      <p:sp>
        <p:nvSpPr>
          <p:cNvPr id="12" name="TextBox 57"/>
          <p:cNvSpPr txBox="1">
            <a:spLocks noChangeArrowheads="1"/>
          </p:cNvSpPr>
          <p:nvPr/>
        </p:nvSpPr>
        <p:spPr bwMode="auto">
          <a:xfrm>
            <a:off x="4803828" y="1124627"/>
            <a:ext cx="3501920" cy="720197"/>
          </a:xfrm>
          <a:prstGeom prst="rect">
            <a:avLst/>
          </a:prstGeom>
          <a:noFill/>
          <a:ln w="9525">
            <a:noFill/>
            <a:miter lim="800000"/>
            <a:headEnd/>
            <a:tailEnd/>
          </a:ln>
        </p:spPr>
        <p:txBody>
          <a:bodyPr wrap="none">
            <a:spAutoFit/>
          </a:bodyPr>
          <a:ls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20000"/>
              </a:lnSpc>
              <a:defRPr/>
            </a:pPr>
            <a:r>
              <a:rPr lang="en-US" altLang="zh-CN" sz="1800" b="1" dirty="0" smtClean="0">
                <a:latin typeface="Times New Roman" pitchFamily="18" charset="0"/>
                <a:ea typeface="+mn-ea"/>
                <a:cs typeface="Times New Roman" pitchFamily="18" charset="0"/>
              </a:rPr>
              <a:t>Maintenance Period for new CSR</a:t>
            </a:r>
          </a:p>
          <a:p>
            <a:pPr>
              <a:lnSpc>
                <a:spcPct val="120000"/>
              </a:lnSpc>
              <a:defRPr/>
            </a:pPr>
            <a:r>
              <a:rPr lang="en-US" altLang="zh-CN" sz="1600" b="1" dirty="0" smtClean="0">
                <a:latin typeface="Times New Roman" pitchFamily="18" charset="0"/>
                <a:cs typeface="Times New Roman" pitchFamily="18" charset="0"/>
              </a:rPr>
              <a:t>(after 01 Jan, 2014)</a:t>
            </a:r>
            <a:endParaRPr lang="en-US" altLang="zh-CN" sz="1600" b="1" dirty="0">
              <a:latin typeface="Times New Roman" pitchFamily="18" charset="0"/>
              <a:cs typeface="Times New Roman" pitchFamily="18" charset="0"/>
            </a:endParaRPr>
          </a:p>
        </p:txBody>
      </p:sp>
      <p:cxnSp>
        <p:nvCxnSpPr>
          <p:cNvPr id="14" name="直接连接符 13"/>
          <p:cNvCxnSpPr/>
          <p:nvPr/>
        </p:nvCxnSpPr>
        <p:spPr>
          <a:xfrm>
            <a:off x="4572000" y="838200"/>
            <a:ext cx="0" cy="518160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01" y="2259285"/>
            <a:ext cx="41052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05" y="2284040"/>
            <a:ext cx="41433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47352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solidFill>
                  <a:srgbClr val="000099"/>
                </a:solidFill>
                <a:effectLst>
                  <a:outerShdw blurRad="38100" dist="38100" dir="2700000" algn="tl">
                    <a:srgbClr val="C0C0C0"/>
                  </a:outerShdw>
                </a:effectLst>
              </a:rPr>
              <a:t>Introduction</a:t>
            </a:r>
            <a:endParaRPr lang="zh-CN" altLang="en-US" dirty="0"/>
          </a:p>
        </p:txBody>
      </p:sp>
      <p:grpSp>
        <p:nvGrpSpPr>
          <p:cNvPr id="6" name="组合 5"/>
          <p:cNvGrpSpPr/>
          <p:nvPr/>
        </p:nvGrpSpPr>
        <p:grpSpPr>
          <a:xfrm>
            <a:off x="3305451" y="2535580"/>
            <a:ext cx="2418677" cy="864096"/>
            <a:chOff x="1838661" y="728518"/>
            <a:chExt cx="2418677" cy="700484"/>
          </a:xfrm>
        </p:grpSpPr>
        <p:sp>
          <p:nvSpPr>
            <p:cNvPr id="7" name="圆角矩形 6"/>
            <p:cNvSpPr/>
            <p:nvPr/>
          </p:nvSpPr>
          <p:spPr>
            <a:xfrm>
              <a:off x="1838661" y="728518"/>
              <a:ext cx="2418677" cy="700484"/>
            </a:xfrm>
            <a:prstGeom prst="roundRect">
              <a:avLst>
                <a:gd name="adj" fmla="val 10000"/>
              </a:avLst>
            </a:prstGeom>
            <a:solidFill>
              <a:schemeClr val="tx2">
                <a:lumMod val="50000"/>
                <a:lumOff val="50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8" name="圆角矩形 4"/>
            <p:cNvSpPr/>
            <p:nvPr/>
          </p:nvSpPr>
          <p:spPr>
            <a:xfrm>
              <a:off x="1859177" y="749034"/>
              <a:ext cx="2377645" cy="65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kern="1200" dirty="0" smtClean="0"/>
                <a:t>Good ship design</a:t>
              </a:r>
              <a:endParaRPr lang="zh-CN" altLang="en-US" sz="2400" kern="1200" dirty="0"/>
            </a:p>
          </p:txBody>
        </p:sp>
      </p:grpSp>
      <p:grpSp>
        <p:nvGrpSpPr>
          <p:cNvPr id="10" name="组合 9"/>
          <p:cNvGrpSpPr/>
          <p:nvPr/>
        </p:nvGrpSpPr>
        <p:grpSpPr>
          <a:xfrm>
            <a:off x="5748916" y="2613028"/>
            <a:ext cx="2857520" cy="765653"/>
            <a:chOff x="5643570" y="1857364"/>
            <a:chExt cx="2857520" cy="611547"/>
          </a:xfrm>
        </p:grpSpPr>
        <p:sp>
          <p:nvSpPr>
            <p:cNvPr id="11" name="椭圆 10"/>
            <p:cNvSpPr/>
            <p:nvPr/>
          </p:nvSpPr>
          <p:spPr bwMode="auto">
            <a:xfrm>
              <a:off x="6643702" y="1857364"/>
              <a:ext cx="1857388" cy="611547"/>
            </a:xfrm>
            <a:prstGeom prst="ellipse">
              <a:avLst/>
            </a:prstGeom>
            <a:ln>
              <a:headEnd type="none" w="sm" len="sm"/>
              <a:tailEnd type="none" w="sm" len="sm"/>
            </a:ln>
            <a:scene3d>
              <a:camera prst="orthographicFront">
                <a:rot lat="0" lon="0" rev="0"/>
              </a:camera>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dirty="0" smtClean="0"/>
                <a:t> Rules</a:t>
              </a:r>
            </a:p>
          </p:txBody>
        </p:sp>
        <p:sp>
          <p:nvSpPr>
            <p:cNvPr id="12" name="右箭头 11"/>
            <p:cNvSpPr/>
            <p:nvPr/>
          </p:nvSpPr>
          <p:spPr bwMode="auto">
            <a:xfrm>
              <a:off x="5643570" y="2024446"/>
              <a:ext cx="1000132" cy="285752"/>
            </a:xfrm>
            <a:prstGeom prst="rightArrow">
              <a:avLst/>
            </a:prstGeom>
            <a:ln>
              <a:headEnd type="none" w="sm" len="sm"/>
              <a:tailEnd type="none" w="sm" len="sm"/>
            </a:ln>
            <a:scene3d>
              <a:camera prst="orthographicFront">
                <a:rot lat="0" lon="108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grpSp>
      <p:sp>
        <p:nvSpPr>
          <p:cNvPr id="14" name="椭圆 13"/>
          <p:cNvSpPr/>
          <p:nvPr/>
        </p:nvSpPr>
        <p:spPr bwMode="auto">
          <a:xfrm>
            <a:off x="3563888" y="1095420"/>
            <a:ext cx="1857388" cy="765653"/>
          </a:xfrm>
          <a:prstGeom prst="ellipse">
            <a:avLst/>
          </a:prstGeom>
          <a:ln>
            <a:headEnd type="none" w="sm" len="sm"/>
            <a:tailEnd type="none" w="sm" len="sm"/>
          </a:ln>
          <a:scene3d>
            <a:camera prst="orthographicFront">
              <a:rot lat="0" lon="0" rev="0"/>
            </a:camera>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dirty="0" smtClean="0"/>
              <a:t> </a:t>
            </a:r>
            <a:r>
              <a:rPr lang="en-US" altLang="zh-CN" dirty="0"/>
              <a:t>Owner</a:t>
            </a:r>
            <a:endParaRPr lang="en-US" altLang="zh-CN" dirty="0" smtClean="0"/>
          </a:p>
        </p:txBody>
      </p:sp>
      <p:sp>
        <p:nvSpPr>
          <p:cNvPr id="17" name="右箭头 16"/>
          <p:cNvSpPr/>
          <p:nvPr/>
        </p:nvSpPr>
        <p:spPr bwMode="auto">
          <a:xfrm rot="16200000">
            <a:off x="4179586" y="2032560"/>
            <a:ext cx="670406" cy="357760"/>
          </a:xfrm>
          <a:prstGeom prst="rightArrow">
            <a:avLst/>
          </a:prstGeom>
          <a:ln>
            <a:headEnd type="none" w="sm" len="sm"/>
            <a:tailEnd type="none" w="sm" len="sm"/>
          </a:ln>
          <a:scene3d>
            <a:camera prst="orthographicFront">
              <a:rot lat="0" lon="108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19" name="椭圆 18"/>
          <p:cNvSpPr/>
          <p:nvPr/>
        </p:nvSpPr>
        <p:spPr bwMode="auto">
          <a:xfrm>
            <a:off x="395536" y="2634023"/>
            <a:ext cx="1857388" cy="765653"/>
          </a:xfrm>
          <a:prstGeom prst="ellipse">
            <a:avLst/>
          </a:prstGeom>
          <a:ln>
            <a:headEnd type="none" w="sm" len="sm"/>
            <a:tailEnd type="none" w="sm" len="sm"/>
          </a:ln>
          <a:scene3d>
            <a:camera prst="orthographicFront">
              <a:rot lat="0" lon="0" rev="0"/>
            </a:camera>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dirty="0" smtClean="0"/>
              <a:t>Society</a:t>
            </a:r>
          </a:p>
        </p:txBody>
      </p:sp>
      <p:sp>
        <p:nvSpPr>
          <p:cNvPr id="21" name="右箭头 20"/>
          <p:cNvSpPr/>
          <p:nvPr/>
        </p:nvSpPr>
        <p:spPr bwMode="auto">
          <a:xfrm rot="10800000">
            <a:off x="2248757" y="2837969"/>
            <a:ext cx="1052527" cy="357760"/>
          </a:xfrm>
          <a:prstGeom prst="rightArrow">
            <a:avLst/>
          </a:prstGeom>
          <a:ln>
            <a:headEnd type="none" w="sm" len="sm"/>
            <a:tailEnd type="none" w="sm" len="sm"/>
          </a:ln>
          <a:scene3d>
            <a:camera prst="orthographicFront">
              <a:rot lat="0" lon="108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22" name="椭圆 21"/>
          <p:cNvSpPr/>
          <p:nvPr/>
        </p:nvSpPr>
        <p:spPr bwMode="auto">
          <a:xfrm>
            <a:off x="3506677" y="3933056"/>
            <a:ext cx="2016224" cy="765653"/>
          </a:xfrm>
          <a:prstGeom prst="ellipse">
            <a:avLst/>
          </a:prstGeom>
          <a:ln>
            <a:headEnd type="none" w="sm" len="sm"/>
            <a:tailEnd type="none" w="sm" len="sm"/>
          </a:ln>
          <a:scene3d>
            <a:camera prst="orthographicFront">
              <a:rot lat="0" lon="0" rev="0"/>
            </a:camera>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dirty="0" smtClean="0"/>
              <a:t>Industry</a:t>
            </a:r>
          </a:p>
        </p:txBody>
      </p:sp>
      <p:sp>
        <p:nvSpPr>
          <p:cNvPr id="23" name="右箭头 22"/>
          <p:cNvSpPr/>
          <p:nvPr/>
        </p:nvSpPr>
        <p:spPr bwMode="auto">
          <a:xfrm rot="5400000" flipV="1">
            <a:off x="4244881" y="3487486"/>
            <a:ext cx="533380" cy="357760"/>
          </a:xfrm>
          <a:prstGeom prst="rightArrow">
            <a:avLst/>
          </a:prstGeom>
          <a:ln>
            <a:headEnd type="none" w="sm" len="sm"/>
            <a:tailEnd type="none" w="sm" len="sm"/>
          </a:ln>
          <a:scene3d>
            <a:camera prst="orthographicFront">
              <a:rot lat="0" lon="108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Arial" pitchFamily="34" charset="0"/>
              <a:ea typeface="宋体" pitchFamily="2" charset="-122"/>
            </a:endParaRPr>
          </a:p>
        </p:txBody>
      </p:sp>
      <p:sp>
        <p:nvSpPr>
          <p:cNvPr id="26" name="TextBox 25"/>
          <p:cNvSpPr txBox="1"/>
          <p:nvPr/>
        </p:nvSpPr>
        <p:spPr>
          <a:xfrm>
            <a:off x="611560" y="3471684"/>
            <a:ext cx="1584176" cy="1338828"/>
          </a:xfrm>
          <a:prstGeom prst="rect">
            <a:avLst/>
          </a:prstGeom>
          <a:noFill/>
        </p:spPr>
        <p:txBody>
          <a:bodyPr wrap="square" rtlCol="0">
            <a:spAutoFit/>
          </a:bodyPr>
          <a:lstStyle/>
          <a:p>
            <a:r>
              <a:rPr lang="en-US" altLang="zh-CN" sz="1800" b="0" dirty="0"/>
              <a:t>Environment protection, Occupational </a:t>
            </a:r>
            <a:r>
              <a:rPr lang="en-US" altLang="zh-CN" sz="1800" b="0" dirty="0" smtClean="0"/>
              <a:t>health,</a:t>
            </a:r>
          </a:p>
          <a:p>
            <a:r>
              <a:rPr lang="en-US" altLang="zh-CN" sz="1800" b="0" dirty="0" smtClean="0"/>
              <a:t>…</a:t>
            </a:r>
            <a:endParaRPr lang="zh-CN" altLang="en-US" sz="1800" b="0" dirty="0"/>
          </a:p>
        </p:txBody>
      </p:sp>
      <p:sp>
        <p:nvSpPr>
          <p:cNvPr id="27" name="TextBox 26"/>
          <p:cNvSpPr txBox="1"/>
          <p:nvPr/>
        </p:nvSpPr>
        <p:spPr>
          <a:xfrm>
            <a:off x="6885654" y="3490854"/>
            <a:ext cx="1584176" cy="1338828"/>
          </a:xfrm>
          <a:prstGeom prst="rect">
            <a:avLst/>
          </a:prstGeom>
          <a:noFill/>
        </p:spPr>
        <p:txBody>
          <a:bodyPr wrap="square" rtlCol="0">
            <a:spAutoFit/>
          </a:bodyPr>
          <a:lstStyle/>
          <a:p>
            <a:r>
              <a:rPr lang="en-US" altLang="zh-CN" sz="1800" b="0" dirty="0" smtClean="0"/>
              <a:t>New CSR,</a:t>
            </a:r>
          </a:p>
          <a:p>
            <a:r>
              <a:rPr lang="en-US" altLang="zh-CN" sz="1800" b="0" dirty="0" smtClean="0"/>
              <a:t>Ice class,</a:t>
            </a:r>
          </a:p>
          <a:p>
            <a:r>
              <a:rPr lang="en-US" altLang="zh-CN" sz="1800" b="0" dirty="0" smtClean="0"/>
              <a:t>SOLAS,</a:t>
            </a:r>
          </a:p>
          <a:p>
            <a:r>
              <a:rPr lang="en-US" altLang="zh-CN" sz="1800" b="0" dirty="0" smtClean="0"/>
              <a:t>MARPOL,</a:t>
            </a:r>
          </a:p>
          <a:p>
            <a:r>
              <a:rPr lang="en-US" altLang="zh-CN" sz="1800" b="0" dirty="0" smtClean="0"/>
              <a:t>…</a:t>
            </a:r>
            <a:endParaRPr lang="zh-CN" altLang="en-US" sz="1800" b="0" dirty="0"/>
          </a:p>
        </p:txBody>
      </p:sp>
      <p:sp>
        <p:nvSpPr>
          <p:cNvPr id="28" name="TextBox 27"/>
          <p:cNvSpPr txBox="1"/>
          <p:nvPr/>
        </p:nvSpPr>
        <p:spPr>
          <a:xfrm>
            <a:off x="5580112" y="908720"/>
            <a:ext cx="1728192" cy="1338828"/>
          </a:xfrm>
          <a:prstGeom prst="rect">
            <a:avLst/>
          </a:prstGeom>
          <a:noFill/>
        </p:spPr>
        <p:txBody>
          <a:bodyPr wrap="square" rtlCol="0">
            <a:spAutoFit/>
          </a:bodyPr>
          <a:lstStyle/>
          <a:p>
            <a:r>
              <a:rPr lang="en-US" altLang="zh-CN" sz="1800" b="0" dirty="0" smtClean="0"/>
              <a:t>Economy,</a:t>
            </a:r>
          </a:p>
          <a:p>
            <a:r>
              <a:rPr lang="en-US" altLang="zh-CN" sz="1800" b="0" dirty="0" smtClean="0"/>
              <a:t>Energy cost,</a:t>
            </a:r>
          </a:p>
          <a:p>
            <a:r>
              <a:rPr lang="en-US" altLang="zh-CN" sz="1800" b="0" dirty="0" smtClean="0"/>
              <a:t>Performance,</a:t>
            </a:r>
          </a:p>
          <a:p>
            <a:r>
              <a:rPr lang="en-US" altLang="zh-CN" sz="1800" b="0" dirty="0" smtClean="0"/>
              <a:t>Safety,</a:t>
            </a:r>
          </a:p>
          <a:p>
            <a:r>
              <a:rPr lang="en-US" altLang="zh-CN" sz="1800" b="0" dirty="0" smtClean="0"/>
              <a:t>…</a:t>
            </a:r>
            <a:endParaRPr lang="zh-CN" altLang="en-US" sz="1800" b="0" dirty="0"/>
          </a:p>
        </p:txBody>
      </p:sp>
      <p:sp>
        <p:nvSpPr>
          <p:cNvPr id="29" name="TextBox 28"/>
          <p:cNvSpPr txBox="1"/>
          <p:nvPr/>
        </p:nvSpPr>
        <p:spPr>
          <a:xfrm>
            <a:off x="3635896" y="4725144"/>
            <a:ext cx="1728192" cy="1338828"/>
          </a:xfrm>
          <a:prstGeom prst="rect">
            <a:avLst/>
          </a:prstGeom>
          <a:noFill/>
        </p:spPr>
        <p:txBody>
          <a:bodyPr wrap="square" rtlCol="0">
            <a:spAutoFit/>
          </a:bodyPr>
          <a:lstStyle/>
          <a:p>
            <a:r>
              <a:rPr lang="en-US" altLang="zh-CN" sz="1800" b="0" dirty="0" smtClean="0"/>
              <a:t>Cost, Workload, Optimization, </a:t>
            </a:r>
          </a:p>
          <a:p>
            <a:r>
              <a:rPr lang="en-US" altLang="zh-CN" sz="1800" b="0" dirty="0" smtClean="0"/>
              <a:t>Innovation,</a:t>
            </a:r>
          </a:p>
          <a:p>
            <a:r>
              <a:rPr lang="en-US" altLang="zh-CN" sz="1800" b="0" dirty="0" smtClean="0"/>
              <a:t>…</a:t>
            </a:r>
            <a:endParaRPr lang="zh-CN" altLang="en-US" sz="1800" b="0" dirty="0"/>
          </a:p>
        </p:txBody>
      </p:sp>
    </p:spTree>
    <p:extLst>
      <p:ext uri="{BB962C8B-B14F-4D97-AF65-F5344CB8AC3E}">
        <p14:creationId xmlns:p14="http://schemas.microsoft.com/office/powerpoint/2010/main" val="151992102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solidFill>
                  <a:srgbClr val="000099"/>
                </a:solidFill>
                <a:effectLst>
                  <a:outerShdw blurRad="38100" dist="38100" dir="2700000" algn="tl">
                    <a:srgbClr val="C0C0C0"/>
                  </a:outerShdw>
                </a:effectLst>
              </a:rPr>
              <a:t>New design trends for oil tankers</a:t>
            </a:r>
            <a:endParaRPr lang="zh-CN" altLang="en-US" dirty="0"/>
          </a:p>
        </p:txBody>
      </p:sp>
      <p:sp>
        <p:nvSpPr>
          <p:cNvPr id="3" name="内容占位符 2"/>
          <p:cNvSpPr>
            <a:spLocks noGrp="1"/>
          </p:cNvSpPr>
          <p:nvPr>
            <p:ph idx="1"/>
          </p:nvPr>
        </p:nvSpPr>
        <p:spPr>
          <a:xfrm>
            <a:off x="457200" y="980729"/>
            <a:ext cx="8219256" cy="360039"/>
          </a:xfrm>
        </p:spPr>
        <p:txBody>
          <a:bodyPr/>
          <a:lstStyle/>
          <a:p>
            <a:r>
              <a:rPr lang="en-US" altLang="zh-CN" dirty="0" smtClean="0"/>
              <a:t>Eco-friendly or green ship designs, low EEDI:</a:t>
            </a:r>
            <a:endParaRPr lang="zh-CN" altLang="en-US" dirty="0"/>
          </a:p>
        </p:txBody>
      </p:sp>
      <p:sp>
        <p:nvSpPr>
          <p:cNvPr id="5" name="圆角矩形 4"/>
          <p:cNvSpPr/>
          <p:nvPr/>
        </p:nvSpPr>
        <p:spPr bwMode="auto">
          <a:xfrm>
            <a:off x="1016596" y="1635200"/>
            <a:ext cx="1611188" cy="720080"/>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zh-CN" sz="2000" b="0" dirty="0">
                <a:latin typeface="Times New Roman" pitchFamily="18" charset="0"/>
                <a:cs typeface="Times New Roman" pitchFamily="18" charset="0"/>
              </a:rPr>
              <a:t>Leadge-Bow design</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sp>
        <p:nvSpPr>
          <p:cNvPr id="8" name="TextBox 7"/>
          <p:cNvSpPr txBox="1"/>
          <p:nvPr/>
        </p:nvSpPr>
        <p:spPr>
          <a:xfrm>
            <a:off x="3382879" y="1468363"/>
            <a:ext cx="3600400" cy="341632"/>
          </a:xfrm>
          <a:prstGeom prst="rect">
            <a:avLst/>
          </a:prstGeom>
          <a:noFill/>
        </p:spPr>
        <p:txBody>
          <a:bodyPr wrap="square" rtlCol="0">
            <a:spAutoFit/>
          </a:bodyPr>
          <a:lstStyle/>
          <a:p>
            <a:r>
              <a:rPr lang="en-US" altLang="zh-CN" sz="1800" b="0" dirty="0" smtClean="0">
                <a:solidFill>
                  <a:srgbClr val="00B050"/>
                </a:solidFill>
              </a:rPr>
              <a:t>Wave resistance</a:t>
            </a:r>
            <a:endParaRPr lang="zh-CN" altLang="en-US" sz="1800" b="0" dirty="0">
              <a:solidFill>
                <a:srgbClr val="00B050"/>
              </a:solidFill>
            </a:endParaRPr>
          </a:p>
        </p:txBody>
      </p:sp>
      <p:sp>
        <p:nvSpPr>
          <p:cNvPr id="9" name="TextBox 8"/>
          <p:cNvSpPr txBox="1"/>
          <p:nvPr/>
        </p:nvSpPr>
        <p:spPr>
          <a:xfrm>
            <a:off x="3390122" y="2145382"/>
            <a:ext cx="1397902" cy="341632"/>
          </a:xfrm>
          <a:prstGeom prst="rect">
            <a:avLst/>
          </a:prstGeom>
          <a:noFill/>
        </p:spPr>
        <p:txBody>
          <a:bodyPr wrap="square" rtlCol="0">
            <a:spAutoFit/>
          </a:bodyPr>
          <a:lstStyle/>
          <a:p>
            <a:r>
              <a:rPr lang="en-US" altLang="zh-CN" sz="1800" b="0" dirty="0" smtClean="0">
                <a:solidFill>
                  <a:srgbClr val="FF0000"/>
                </a:solidFill>
              </a:rPr>
              <a:t>Rule length</a:t>
            </a:r>
            <a:endParaRPr lang="zh-CN" altLang="en-US" sz="1800" b="0" dirty="0">
              <a:solidFill>
                <a:srgbClr val="FF0000"/>
              </a:solidFill>
            </a:endParaRPr>
          </a:p>
        </p:txBody>
      </p:sp>
      <p:sp>
        <p:nvSpPr>
          <p:cNvPr id="10" name="圆角矩形 9"/>
          <p:cNvSpPr/>
          <p:nvPr/>
        </p:nvSpPr>
        <p:spPr bwMode="auto">
          <a:xfrm>
            <a:off x="1016596" y="2899665"/>
            <a:ext cx="1611188" cy="720080"/>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zh-CN" sz="2000" b="0" dirty="0" smtClean="0">
                <a:latin typeface="Times New Roman" pitchFamily="18" charset="0"/>
                <a:cs typeface="Times New Roman" pitchFamily="18" charset="0"/>
              </a:rPr>
              <a:t>Thin hull line design</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12" name="直接箭头连接符 11"/>
          <p:cNvCxnSpPr/>
          <p:nvPr/>
        </p:nvCxnSpPr>
        <p:spPr bwMode="auto">
          <a:xfrm>
            <a:off x="2627784" y="1977462"/>
            <a:ext cx="755095" cy="302918"/>
          </a:xfrm>
          <a:prstGeom prst="straightConnector1">
            <a:avLst/>
          </a:prstGeom>
          <a:noFill/>
          <a:ln w="28575" cap="flat" cmpd="sng" algn="ctr">
            <a:solidFill>
              <a:srgbClr val="FF0000"/>
            </a:solidFill>
            <a:prstDash val="solid"/>
            <a:round/>
            <a:headEnd type="none" w="sm" len="sm"/>
            <a:tailEnd type="arrow"/>
          </a:ln>
          <a:effectLst/>
        </p:spPr>
      </p:cxnSp>
      <p:cxnSp>
        <p:nvCxnSpPr>
          <p:cNvPr id="13" name="直接箭头连接符 12"/>
          <p:cNvCxnSpPr/>
          <p:nvPr/>
        </p:nvCxnSpPr>
        <p:spPr bwMode="auto">
          <a:xfrm flipV="1">
            <a:off x="2602133" y="1635200"/>
            <a:ext cx="780746" cy="292772"/>
          </a:xfrm>
          <a:prstGeom prst="straightConnector1">
            <a:avLst/>
          </a:prstGeom>
          <a:noFill/>
          <a:ln w="28575" cap="flat" cmpd="sng" algn="ctr">
            <a:solidFill>
              <a:srgbClr val="00B050"/>
            </a:solidFill>
            <a:prstDash val="solid"/>
            <a:round/>
            <a:headEnd type="none" w="sm" len="sm"/>
            <a:tailEnd type="arrow"/>
          </a:ln>
          <a:effectLst/>
        </p:spPr>
      </p:cxnSp>
      <p:cxnSp>
        <p:nvCxnSpPr>
          <p:cNvPr id="19" name="直接箭头连接符 18"/>
          <p:cNvCxnSpPr/>
          <p:nvPr/>
        </p:nvCxnSpPr>
        <p:spPr bwMode="auto">
          <a:xfrm>
            <a:off x="5292080" y="1488325"/>
            <a:ext cx="0" cy="314799"/>
          </a:xfrm>
          <a:prstGeom prst="straightConnector1">
            <a:avLst/>
          </a:prstGeom>
          <a:noFill/>
          <a:ln w="28575" cap="flat" cmpd="sng" algn="ctr">
            <a:solidFill>
              <a:srgbClr val="00B050"/>
            </a:solidFill>
            <a:prstDash val="solid"/>
            <a:round/>
            <a:headEnd type="none" w="sm" len="sm"/>
            <a:tailEnd type="arrow"/>
          </a:ln>
          <a:effectLst/>
        </p:spPr>
      </p:cxnSp>
      <p:cxnSp>
        <p:nvCxnSpPr>
          <p:cNvPr id="22" name="直接箭头连接符 21"/>
          <p:cNvCxnSpPr/>
          <p:nvPr/>
        </p:nvCxnSpPr>
        <p:spPr bwMode="auto">
          <a:xfrm flipV="1">
            <a:off x="4788024" y="2122980"/>
            <a:ext cx="0" cy="314799"/>
          </a:xfrm>
          <a:prstGeom prst="straightConnector1">
            <a:avLst/>
          </a:prstGeom>
          <a:noFill/>
          <a:ln w="28575" cap="flat" cmpd="sng" algn="ctr">
            <a:solidFill>
              <a:srgbClr val="FF0000"/>
            </a:solidFill>
            <a:prstDash val="solid"/>
            <a:round/>
            <a:headEnd type="none" w="sm" len="sm"/>
            <a:tailEnd type="arrow"/>
          </a:ln>
          <a:effectLst/>
        </p:spPr>
      </p:cxnSp>
      <p:cxnSp>
        <p:nvCxnSpPr>
          <p:cNvPr id="24" name="直接箭头连接符 23"/>
          <p:cNvCxnSpPr/>
          <p:nvPr/>
        </p:nvCxnSpPr>
        <p:spPr bwMode="auto">
          <a:xfrm flipV="1">
            <a:off x="5004048" y="2085372"/>
            <a:ext cx="648072" cy="195008"/>
          </a:xfrm>
          <a:prstGeom prst="straightConnector1">
            <a:avLst/>
          </a:prstGeom>
          <a:noFill/>
          <a:ln w="28575" cap="flat" cmpd="sng" algn="ctr">
            <a:solidFill>
              <a:srgbClr val="FF0000"/>
            </a:solidFill>
            <a:prstDash val="solid"/>
            <a:round/>
            <a:headEnd type="none" w="sm" len="sm"/>
            <a:tailEnd type="arrow"/>
          </a:ln>
          <a:effectLst/>
        </p:spPr>
      </p:cxnSp>
      <p:sp>
        <p:nvSpPr>
          <p:cNvPr id="27" name="TextBox 26"/>
          <p:cNvSpPr txBox="1"/>
          <p:nvPr/>
        </p:nvSpPr>
        <p:spPr>
          <a:xfrm>
            <a:off x="5782022" y="1927972"/>
            <a:ext cx="1670298" cy="341632"/>
          </a:xfrm>
          <a:prstGeom prst="rect">
            <a:avLst/>
          </a:prstGeom>
          <a:noFill/>
        </p:spPr>
        <p:txBody>
          <a:bodyPr wrap="square" rtlCol="0">
            <a:spAutoFit/>
          </a:bodyPr>
          <a:lstStyle/>
          <a:p>
            <a:r>
              <a:rPr lang="en-US" altLang="zh-CN" sz="1800" b="0" dirty="0" smtClean="0">
                <a:solidFill>
                  <a:srgbClr val="FF0000"/>
                </a:solidFill>
              </a:rPr>
              <a:t>Min thickness</a:t>
            </a:r>
            <a:endParaRPr lang="zh-CN" altLang="en-US" sz="1800" b="0" dirty="0">
              <a:solidFill>
                <a:srgbClr val="FF0000"/>
              </a:solidFill>
            </a:endParaRPr>
          </a:p>
        </p:txBody>
      </p:sp>
      <p:sp>
        <p:nvSpPr>
          <p:cNvPr id="28" name="TextBox 27"/>
          <p:cNvSpPr txBox="1"/>
          <p:nvPr/>
        </p:nvSpPr>
        <p:spPr>
          <a:xfrm>
            <a:off x="5782022" y="2295280"/>
            <a:ext cx="1886322" cy="341632"/>
          </a:xfrm>
          <a:prstGeom prst="rect">
            <a:avLst/>
          </a:prstGeom>
          <a:noFill/>
        </p:spPr>
        <p:txBody>
          <a:bodyPr wrap="square" rtlCol="0">
            <a:spAutoFit/>
          </a:bodyPr>
          <a:lstStyle/>
          <a:p>
            <a:r>
              <a:rPr lang="en-US" altLang="zh-CN" sz="1800" b="0" dirty="0" smtClean="0">
                <a:solidFill>
                  <a:srgbClr val="FF0000"/>
                </a:solidFill>
              </a:rPr>
              <a:t>Hull girder loads</a:t>
            </a:r>
            <a:endParaRPr lang="zh-CN" altLang="en-US" sz="1800" b="0" dirty="0">
              <a:solidFill>
                <a:srgbClr val="FF0000"/>
              </a:solidFill>
            </a:endParaRPr>
          </a:p>
        </p:txBody>
      </p:sp>
      <p:cxnSp>
        <p:nvCxnSpPr>
          <p:cNvPr id="29" name="直接箭头连接符 28"/>
          <p:cNvCxnSpPr/>
          <p:nvPr/>
        </p:nvCxnSpPr>
        <p:spPr bwMode="auto">
          <a:xfrm flipV="1">
            <a:off x="7452320" y="1927972"/>
            <a:ext cx="0" cy="314799"/>
          </a:xfrm>
          <a:prstGeom prst="straightConnector1">
            <a:avLst/>
          </a:prstGeom>
          <a:noFill/>
          <a:ln w="28575" cap="flat" cmpd="sng" algn="ctr">
            <a:solidFill>
              <a:srgbClr val="FF0000"/>
            </a:solidFill>
            <a:prstDash val="solid"/>
            <a:round/>
            <a:headEnd type="none" w="sm" len="sm"/>
            <a:tailEnd type="arrow"/>
          </a:ln>
          <a:effectLst/>
        </p:spPr>
      </p:cxnSp>
      <p:cxnSp>
        <p:nvCxnSpPr>
          <p:cNvPr id="30" name="直接箭头连接符 29"/>
          <p:cNvCxnSpPr/>
          <p:nvPr/>
        </p:nvCxnSpPr>
        <p:spPr bwMode="auto">
          <a:xfrm flipV="1">
            <a:off x="7668344" y="2280380"/>
            <a:ext cx="0" cy="314799"/>
          </a:xfrm>
          <a:prstGeom prst="straightConnector1">
            <a:avLst/>
          </a:prstGeom>
          <a:noFill/>
          <a:ln w="28575" cap="flat" cmpd="sng" algn="ctr">
            <a:solidFill>
              <a:srgbClr val="FF0000"/>
            </a:solidFill>
            <a:prstDash val="solid"/>
            <a:round/>
            <a:headEnd type="none" w="sm" len="sm"/>
            <a:tailEnd type="arrow"/>
          </a:ln>
          <a:effectLst/>
        </p:spPr>
      </p:cxnSp>
      <p:cxnSp>
        <p:nvCxnSpPr>
          <p:cNvPr id="32" name="直接箭头连接符 31"/>
          <p:cNvCxnSpPr/>
          <p:nvPr/>
        </p:nvCxnSpPr>
        <p:spPr bwMode="auto">
          <a:xfrm>
            <a:off x="5004048" y="2295280"/>
            <a:ext cx="648072" cy="191734"/>
          </a:xfrm>
          <a:prstGeom prst="straightConnector1">
            <a:avLst/>
          </a:prstGeom>
          <a:noFill/>
          <a:ln w="28575" cap="flat" cmpd="sng" algn="ctr">
            <a:solidFill>
              <a:srgbClr val="FF0000"/>
            </a:solidFill>
            <a:prstDash val="solid"/>
            <a:round/>
            <a:headEnd type="none" w="sm" len="sm"/>
            <a:tailEnd type="arrow"/>
          </a:ln>
          <a:effectLst/>
        </p:spPr>
      </p:cxnSp>
      <p:sp>
        <p:nvSpPr>
          <p:cNvPr id="37" name="TextBox 36"/>
          <p:cNvSpPr txBox="1"/>
          <p:nvPr/>
        </p:nvSpPr>
        <p:spPr>
          <a:xfrm>
            <a:off x="3382879" y="2750606"/>
            <a:ext cx="3600400" cy="341632"/>
          </a:xfrm>
          <a:prstGeom prst="rect">
            <a:avLst/>
          </a:prstGeom>
          <a:noFill/>
        </p:spPr>
        <p:txBody>
          <a:bodyPr wrap="square" rtlCol="0">
            <a:spAutoFit/>
          </a:bodyPr>
          <a:lstStyle/>
          <a:p>
            <a:r>
              <a:rPr lang="en-US" altLang="zh-CN" sz="1800" b="0" dirty="0" smtClean="0">
                <a:solidFill>
                  <a:srgbClr val="00B050"/>
                </a:solidFill>
              </a:rPr>
              <a:t>Block coefficient</a:t>
            </a:r>
            <a:endParaRPr lang="zh-CN" altLang="en-US" sz="1800" b="0" dirty="0">
              <a:solidFill>
                <a:srgbClr val="00B050"/>
              </a:solidFill>
            </a:endParaRPr>
          </a:p>
        </p:txBody>
      </p:sp>
      <p:sp>
        <p:nvSpPr>
          <p:cNvPr id="38" name="TextBox 37"/>
          <p:cNvSpPr txBox="1"/>
          <p:nvPr/>
        </p:nvSpPr>
        <p:spPr>
          <a:xfrm>
            <a:off x="3390122" y="3235378"/>
            <a:ext cx="1397902" cy="341632"/>
          </a:xfrm>
          <a:prstGeom prst="rect">
            <a:avLst/>
          </a:prstGeom>
          <a:noFill/>
        </p:spPr>
        <p:txBody>
          <a:bodyPr wrap="square" rtlCol="0">
            <a:spAutoFit/>
          </a:bodyPr>
          <a:lstStyle/>
          <a:p>
            <a:r>
              <a:rPr lang="en-US" altLang="zh-CN" sz="1800" b="0" dirty="0" err="1" smtClean="0">
                <a:solidFill>
                  <a:srgbClr val="FF0000"/>
                </a:solidFill>
              </a:rPr>
              <a:t>Msw</a:t>
            </a:r>
            <a:r>
              <a:rPr lang="en-US" altLang="zh-CN" sz="1800" b="0" dirty="0" smtClean="0">
                <a:solidFill>
                  <a:srgbClr val="FF0000"/>
                </a:solidFill>
              </a:rPr>
              <a:t>-hog</a:t>
            </a:r>
            <a:endParaRPr lang="zh-CN" altLang="en-US" sz="1800" b="0" dirty="0">
              <a:solidFill>
                <a:srgbClr val="FF0000"/>
              </a:solidFill>
            </a:endParaRPr>
          </a:p>
        </p:txBody>
      </p:sp>
      <p:cxnSp>
        <p:nvCxnSpPr>
          <p:cNvPr id="39" name="直接箭头连接符 38"/>
          <p:cNvCxnSpPr/>
          <p:nvPr/>
        </p:nvCxnSpPr>
        <p:spPr bwMode="auto">
          <a:xfrm>
            <a:off x="2627784" y="3259705"/>
            <a:ext cx="755095" cy="302918"/>
          </a:xfrm>
          <a:prstGeom prst="straightConnector1">
            <a:avLst/>
          </a:prstGeom>
          <a:noFill/>
          <a:ln w="28575" cap="flat" cmpd="sng" algn="ctr">
            <a:solidFill>
              <a:srgbClr val="FF0000"/>
            </a:solidFill>
            <a:prstDash val="solid"/>
            <a:round/>
            <a:headEnd type="none" w="sm" len="sm"/>
            <a:tailEnd type="arrow"/>
          </a:ln>
          <a:effectLst/>
        </p:spPr>
      </p:cxnSp>
      <p:cxnSp>
        <p:nvCxnSpPr>
          <p:cNvPr id="40" name="直接箭头连接符 39"/>
          <p:cNvCxnSpPr/>
          <p:nvPr/>
        </p:nvCxnSpPr>
        <p:spPr bwMode="auto">
          <a:xfrm flipV="1">
            <a:off x="2602133" y="2917443"/>
            <a:ext cx="780746" cy="292772"/>
          </a:xfrm>
          <a:prstGeom prst="straightConnector1">
            <a:avLst/>
          </a:prstGeom>
          <a:noFill/>
          <a:ln w="28575" cap="flat" cmpd="sng" algn="ctr">
            <a:solidFill>
              <a:srgbClr val="00B050"/>
            </a:solidFill>
            <a:prstDash val="solid"/>
            <a:round/>
            <a:headEnd type="none" w="sm" len="sm"/>
            <a:tailEnd type="arrow"/>
          </a:ln>
          <a:effectLst/>
        </p:spPr>
      </p:cxnSp>
      <p:cxnSp>
        <p:nvCxnSpPr>
          <p:cNvPr id="41" name="直接箭头连接符 40"/>
          <p:cNvCxnSpPr/>
          <p:nvPr/>
        </p:nvCxnSpPr>
        <p:spPr bwMode="auto">
          <a:xfrm>
            <a:off x="5292080" y="2770568"/>
            <a:ext cx="0" cy="314799"/>
          </a:xfrm>
          <a:prstGeom prst="straightConnector1">
            <a:avLst/>
          </a:prstGeom>
          <a:noFill/>
          <a:ln w="28575" cap="flat" cmpd="sng" algn="ctr">
            <a:solidFill>
              <a:srgbClr val="00B050"/>
            </a:solidFill>
            <a:prstDash val="solid"/>
            <a:round/>
            <a:headEnd type="none" w="sm" len="sm"/>
            <a:tailEnd type="arrow"/>
          </a:ln>
          <a:effectLst/>
        </p:spPr>
      </p:cxnSp>
      <p:cxnSp>
        <p:nvCxnSpPr>
          <p:cNvPr id="42" name="直接箭头连接符 41"/>
          <p:cNvCxnSpPr/>
          <p:nvPr/>
        </p:nvCxnSpPr>
        <p:spPr bwMode="auto">
          <a:xfrm flipV="1">
            <a:off x="4572000" y="3212976"/>
            <a:ext cx="0" cy="314799"/>
          </a:xfrm>
          <a:prstGeom prst="straightConnector1">
            <a:avLst/>
          </a:prstGeom>
          <a:noFill/>
          <a:ln w="28575" cap="flat" cmpd="sng" algn="ctr">
            <a:solidFill>
              <a:srgbClr val="FF0000"/>
            </a:solidFill>
            <a:prstDash val="solid"/>
            <a:round/>
            <a:headEnd type="none" w="sm" len="sm"/>
            <a:tailEnd type="arrow"/>
          </a:ln>
          <a:effectLst/>
        </p:spPr>
      </p:cxnSp>
      <p:sp>
        <p:nvSpPr>
          <p:cNvPr id="49" name="TextBox 48"/>
          <p:cNvSpPr txBox="1"/>
          <p:nvPr/>
        </p:nvSpPr>
        <p:spPr>
          <a:xfrm>
            <a:off x="3347864" y="3562913"/>
            <a:ext cx="5400600" cy="341632"/>
          </a:xfrm>
          <a:prstGeom prst="rect">
            <a:avLst/>
          </a:prstGeom>
          <a:noFill/>
        </p:spPr>
        <p:txBody>
          <a:bodyPr wrap="square" rtlCol="0">
            <a:spAutoFit/>
          </a:bodyPr>
          <a:lstStyle/>
          <a:p>
            <a:r>
              <a:rPr lang="en-US" altLang="zh-CN" sz="1800" b="0" dirty="0" smtClean="0">
                <a:solidFill>
                  <a:srgbClr val="FF0000"/>
                </a:solidFill>
              </a:rPr>
              <a:t>Bending &amp; ultimate strength problem (aft CH &amp; ER)</a:t>
            </a:r>
            <a:endParaRPr lang="zh-CN" altLang="en-US" sz="1800" b="0" dirty="0">
              <a:solidFill>
                <a:srgbClr val="FF0000"/>
              </a:solidFill>
            </a:endParaRPr>
          </a:p>
        </p:txBody>
      </p:sp>
      <p:sp>
        <p:nvSpPr>
          <p:cNvPr id="50" name="圆角矩形 49"/>
          <p:cNvSpPr/>
          <p:nvPr/>
        </p:nvSpPr>
        <p:spPr bwMode="auto">
          <a:xfrm>
            <a:off x="990725" y="4149080"/>
            <a:ext cx="1611188" cy="720080"/>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zh-CN" sz="2000" b="0" dirty="0" smtClean="0">
                <a:latin typeface="Times New Roman" pitchFamily="18" charset="0"/>
                <a:cs typeface="Times New Roman" pitchFamily="18" charset="0"/>
              </a:rPr>
              <a:t>Diameter </a:t>
            </a:r>
            <a:r>
              <a:rPr lang="en-US" altLang="zh-CN" sz="2000" b="0" dirty="0">
                <a:latin typeface="Times New Roman" pitchFamily="18" charset="0"/>
                <a:cs typeface="Times New Roman" pitchFamily="18" charset="0"/>
              </a:rPr>
              <a:t>of </a:t>
            </a:r>
            <a:r>
              <a:rPr lang="en-US" altLang="zh-CN" sz="2000" b="0" dirty="0" smtClean="0">
                <a:latin typeface="Times New Roman" pitchFamily="18" charset="0"/>
                <a:cs typeface="Times New Roman" pitchFamily="18" charset="0"/>
              </a:rPr>
              <a:t>propeller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51" name="直接箭头连接符 50"/>
          <p:cNvCxnSpPr/>
          <p:nvPr/>
        </p:nvCxnSpPr>
        <p:spPr bwMode="auto">
          <a:xfrm flipV="1">
            <a:off x="2411760" y="4509120"/>
            <a:ext cx="0" cy="314799"/>
          </a:xfrm>
          <a:prstGeom prst="straightConnector1">
            <a:avLst/>
          </a:prstGeom>
          <a:noFill/>
          <a:ln w="28575" cap="flat" cmpd="sng" algn="ctr">
            <a:solidFill>
              <a:schemeClr val="tx2">
                <a:lumMod val="75000"/>
                <a:lumOff val="25000"/>
              </a:schemeClr>
            </a:solidFill>
            <a:prstDash val="solid"/>
            <a:round/>
            <a:headEnd type="none" w="sm" len="sm"/>
            <a:tailEnd type="arrow"/>
          </a:ln>
          <a:effectLst/>
        </p:spPr>
      </p:cxnSp>
      <p:cxnSp>
        <p:nvCxnSpPr>
          <p:cNvPr id="52" name="直接箭头连接符 51"/>
          <p:cNvCxnSpPr>
            <a:stCxn id="50" idx="3"/>
            <a:endCxn id="54" idx="1"/>
          </p:cNvCxnSpPr>
          <p:nvPr/>
        </p:nvCxnSpPr>
        <p:spPr bwMode="auto">
          <a:xfrm>
            <a:off x="2601913" y="4509120"/>
            <a:ext cx="673943" cy="261232"/>
          </a:xfrm>
          <a:prstGeom prst="straightConnector1">
            <a:avLst/>
          </a:prstGeom>
          <a:noFill/>
          <a:ln w="28575" cap="flat" cmpd="sng" algn="ctr">
            <a:solidFill>
              <a:srgbClr val="FF0000"/>
            </a:solidFill>
            <a:prstDash val="solid"/>
            <a:round/>
            <a:headEnd type="none" w="sm" len="sm"/>
            <a:tailEnd type="arrow"/>
          </a:ln>
          <a:effectLst/>
        </p:spPr>
      </p:cxnSp>
      <p:sp>
        <p:nvSpPr>
          <p:cNvPr id="54" name="TextBox 53"/>
          <p:cNvSpPr txBox="1"/>
          <p:nvPr/>
        </p:nvSpPr>
        <p:spPr>
          <a:xfrm>
            <a:off x="3275856" y="4599536"/>
            <a:ext cx="2568616" cy="341632"/>
          </a:xfrm>
          <a:prstGeom prst="rect">
            <a:avLst/>
          </a:prstGeom>
          <a:noFill/>
        </p:spPr>
        <p:txBody>
          <a:bodyPr wrap="square" rtlCol="0">
            <a:spAutoFit/>
          </a:bodyPr>
          <a:lstStyle/>
          <a:p>
            <a:r>
              <a:rPr lang="en-US" altLang="zh-CN" sz="1800" b="0" dirty="0" smtClean="0">
                <a:solidFill>
                  <a:srgbClr val="FF0000"/>
                </a:solidFill>
              </a:rPr>
              <a:t>Propeller exciting force</a:t>
            </a:r>
            <a:endParaRPr lang="zh-CN" altLang="en-US" sz="1800" b="0" dirty="0">
              <a:solidFill>
                <a:srgbClr val="FF0000"/>
              </a:solidFill>
            </a:endParaRPr>
          </a:p>
        </p:txBody>
      </p:sp>
      <p:cxnSp>
        <p:nvCxnSpPr>
          <p:cNvPr id="55" name="直接箭头连接符 54"/>
          <p:cNvCxnSpPr/>
          <p:nvPr/>
        </p:nvCxnSpPr>
        <p:spPr bwMode="auto">
          <a:xfrm flipV="1">
            <a:off x="5794226" y="4547988"/>
            <a:ext cx="0" cy="314799"/>
          </a:xfrm>
          <a:prstGeom prst="straightConnector1">
            <a:avLst/>
          </a:prstGeom>
          <a:noFill/>
          <a:ln w="28575" cap="flat" cmpd="sng" algn="ctr">
            <a:solidFill>
              <a:srgbClr val="FF0000"/>
            </a:solidFill>
            <a:prstDash val="solid"/>
            <a:round/>
            <a:headEnd type="none" w="sm" len="sm"/>
            <a:tailEnd type="arrow"/>
          </a:ln>
          <a:effectLst/>
        </p:spPr>
      </p:cxnSp>
      <p:cxnSp>
        <p:nvCxnSpPr>
          <p:cNvPr id="56" name="直接箭头连接符 55"/>
          <p:cNvCxnSpPr/>
          <p:nvPr/>
        </p:nvCxnSpPr>
        <p:spPr bwMode="auto">
          <a:xfrm>
            <a:off x="5940152" y="4749492"/>
            <a:ext cx="459820" cy="0"/>
          </a:xfrm>
          <a:prstGeom prst="straightConnector1">
            <a:avLst/>
          </a:prstGeom>
          <a:noFill/>
          <a:ln w="28575" cap="flat" cmpd="sng" algn="ctr">
            <a:solidFill>
              <a:srgbClr val="FF0000"/>
            </a:solidFill>
            <a:prstDash val="solid"/>
            <a:round/>
            <a:headEnd type="none" w="sm" len="sm"/>
            <a:tailEnd type="arrow"/>
          </a:ln>
          <a:effectLst/>
        </p:spPr>
      </p:cxnSp>
      <p:sp>
        <p:nvSpPr>
          <p:cNvPr id="57" name="TextBox 56"/>
          <p:cNvSpPr txBox="1"/>
          <p:nvPr/>
        </p:nvSpPr>
        <p:spPr>
          <a:xfrm>
            <a:off x="6426265" y="4599536"/>
            <a:ext cx="1602119" cy="341632"/>
          </a:xfrm>
          <a:prstGeom prst="rect">
            <a:avLst/>
          </a:prstGeom>
          <a:noFill/>
        </p:spPr>
        <p:txBody>
          <a:bodyPr wrap="square" rtlCol="0">
            <a:spAutoFit/>
          </a:bodyPr>
          <a:lstStyle/>
          <a:p>
            <a:r>
              <a:rPr lang="en-US" altLang="zh-CN" sz="1800" b="0" dirty="0" smtClean="0">
                <a:solidFill>
                  <a:srgbClr val="FF0000"/>
                </a:solidFill>
              </a:rPr>
              <a:t>Hull vibration</a:t>
            </a:r>
            <a:endParaRPr lang="zh-CN" altLang="en-US" sz="1800" b="0" dirty="0">
              <a:solidFill>
                <a:srgbClr val="FF0000"/>
              </a:solidFill>
            </a:endParaRPr>
          </a:p>
        </p:txBody>
      </p:sp>
      <p:cxnSp>
        <p:nvCxnSpPr>
          <p:cNvPr id="58" name="直接箭头连接符 57"/>
          <p:cNvCxnSpPr/>
          <p:nvPr/>
        </p:nvCxnSpPr>
        <p:spPr bwMode="auto">
          <a:xfrm flipV="1">
            <a:off x="7956376" y="4586152"/>
            <a:ext cx="0" cy="314799"/>
          </a:xfrm>
          <a:prstGeom prst="straightConnector1">
            <a:avLst/>
          </a:prstGeom>
          <a:noFill/>
          <a:ln w="28575" cap="flat" cmpd="sng" algn="ctr">
            <a:solidFill>
              <a:srgbClr val="FF0000"/>
            </a:solidFill>
            <a:prstDash val="solid"/>
            <a:round/>
            <a:headEnd type="none" w="sm" len="sm"/>
            <a:tailEnd type="arrow"/>
          </a:ln>
          <a:effectLst/>
        </p:spPr>
      </p:cxnSp>
      <p:sp>
        <p:nvSpPr>
          <p:cNvPr id="59" name="圆角矩形 58"/>
          <p:cNvSpPr/>
          <p:nvPr/>
        </p:nvSpPr>
        <p:spPr bwMode="auto">
          <a:xfrm>
            <a:off x="983482" y="5176242"/>
            <a:ext cx="1644302" cy="720080"/>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36000" tIns="45720" rIns="36000" bIns="45720" numCol="1" rtlCol="0" anchor="t" anchorCtr="0" compatLnSpc="1">
            <a:prstTxWarp prst="textNoShape">
              <a:avLst/>
            </a:prstTxWarp>
          </a:bodyPr>
          <a:lstStyle/>
          <a:p>
            <a:pPr algn="ctr"/>
            <a:r>
              <a:rPr lang="en-US" altLang="zh-CN" sz="2000" b="0" dirty="0" smtClean="0">
                <a:latin typeface="Times New Roman" pitchFamily="18" charset="0"/>
                <a:cs typeface="Times New Roman" pitchFamily="18" charset="0"/>
              </a:rPr>
              <a:t>Energy-saving </a:t>
            </a:r>
            <a:r>
              <a:rPr lang="en-US" altLang="zh-CN" sz="2000" b="0" dirty="0">
                <a:latin typeface="Times New Roman" pitchFamily="18" charset="0"/>
                <a:cs typeface="Times New Roman" pitchFamily="18" charset="0"/>
              </a:rPr>
              <a:t>device</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sp>
        <p:nvSpPr>
          <p:cNvPr id="62" name="TextBox 61"/>
          <p:cNvSpPr txBox="1"/>
          <p:nvPr/>
        </p:nvSpPr>
        <p:spPr>
          <a:xfrm>
            <a:off x="3396235" y="5607648"/>
            <a:ext cx="2327893" cy="341632"/>
          </a:xfrm>
          <a:prstGeom prst="rect">
            <a:avLst/>
          </a:prstGeom>
          <a:noFill/>
        </p:spPr>
        <p:txBody>
          <a:bodyPr wrap="square" rtlCol="0">
            <a:spAutoFit/>
          </a:bodyPr>
          <a:lstStyle/>
          <a:p>
            <a:r>
              <a:rPr lang="en-US" altLang="zh-CN" sz="1800" b="0" dirty="0" smtClean="0">
                <a:solidFill>
                  <a:srgbClr val="FF0000"/>
                </a:solidFill>
              </a:rPr>
              <a:t>Potential </a:t>
            </a:r>
            <a:r>
              <a:rPr lang="en-US" altLang="zh-CN" sz="1800" b="0" dirty="0">
                <a:solidFill>
                  <a:srgbClr val="FF0000"/>
                </a:solidFill>
              </a:rPr>
              <a:t>safety risks</a:t>
            </a:r>
            <a:endParaRPr lang="zh-CN" altLang="en-US" sz="1800" b="0" dirty="0">
              <a:solidFill>
                <a:srgbClr val="FF0000"/>
              </a:solidFill>
            </a:endParaRPr>
          </a:p>
        </p:txBody>
      </p:sp>
      <p:cxnSp>
        <p:nvCxnSpPr>
          <p:cNvPr id="63" name="直接箭头连接符 62"/>
          <p:cNvCxnSpPr/>
          <p:nvPr/>
        </p:nvCxnSpPr>
        <p:spPr bwMode="auto">
          <a:xfrm flipV="1">
            <a:off x="5796136" y="5594263"/>
            <a:ext cx="0" cy="314799"/>
          </a:xfrm>
          <a:prstGeom prst="straightConnector1">
            <a:avLst/>
          </a:prstGeom>
          <a:noFill/>
          <a:ln w="28575" cap="flat" cmpd="sng" algn="ctr">
            <a:solidFill>
              <a:srgbClr val="FF0000"/>
            </a:solidFill>
            <a:prstDash val="solid"/>
            <a:round/>
            <a:headEnd type="none" w="sm" len="sm"/>
            <a:tailEnd type="arrow"/>
          </a:ln>
          <a:effectLst/>
        </p:spPr>
      </p:cxnSp>
      <p:cxnSp>
        <p:nvCxnSpPr>
          <p:cNvPr id="64" name="直接箭头连接符 63"/>
          <p:cNvCxnSpPr>
            <a:stCxn id="59" idx="3"/>
          </p:cNvCxnSpPr>
          <p:nvPr/>
        </p:nvCxnSpPr>
        <p:spPr bwMode="auto">
          <a:xfrm>
            <a:off x="2627784" y="5536282"/>
            <a:ext cx="755095" cy="215380"/>
          </a:xfrm>
          <a:prstGeom prst="straightConnector1">
            <a:avLst/>
          </a:prstGeom>
          <a:noFill/>
          <a:ln w="28575" cap="flat" cmpd="sng" algn="ctr">
            <a:solidFill>
              <a:srgbClr val="FF0000"/>
            </a:solidFill>
            <a:prstDash val="solid"/>
            <a:round/>
            <a:headEnd type="none" w="sm" len="sm"/>
            <a:tailEnd type="arrow"/>
          </a:ln>
          <a:effectLst/>
        </p:spPr>
      </p:cxnSp>
      <p:cxnSp>
        <p:nvCxnSpPr>
          <p:cNvPr id="65" name="直接箭头连接符 64"/>
          <p:cNvCxnSpPr>
            <a:stCxn id="59" idx="3"/>
            <a:endCxn id="69" idx="1"/>
          </p:cNvCxnSpPr>
          <p:nvPr/>
        </p:nvCxnSpPr>
        <p:spPr bwMode="auto">
          <a:xfrm flipV="1">
            <a:off x="2627784" y="5304502"/>
            <a:ext cx="762338" cy="231780"/>
          </a:xfrm>
          <a:prstGeom prst="straightConnector1">
            <a:avLst/>
          </a:prstGeom>
          <a:noFill/>
          <a:ln w="28575" cap="flat" cmpd="sng" algn="ctr">
            <a:solidFill>
              <a:srgbClr val="00B050"/>
            </a:solidFill>
            <a:prstDash val="solid"/>
            <a:round/>
            <a:headEnd type="none" w="sm" len="sm"/>
            <a:tailEnd type="arrow"/>
          </a:ln>
          <a:effectLst/>
        </p:spPr>
      </p:cxnSp>
      <p:sp>
        <p:nvSpPr>
          <p:cNvPr id="69" name="TextBox 68"/>
          <p:cNvSpPr txBox="1"/>
          <p:nvPr/>
        </p:nvSpPr>
        <p:spPr>
          <a:xfrm>
            <a:off x="3390122" y="5133686"/>
            <a:ext cx="1613926" cy="341632"/>
          </a:xfrm>
          <a:prstGeom prst="rect">
            <a:avLst/>
          </a:prstGeom>
          <a:noFill/>
        </p:spPr>
        <p:txBody>
          <a:bodyPr wrap="square" rtlCol="0">
            <a:spAutoFit/>
          </a:bodyPr>
          <a:lstStyle/>
          <a:p>
            <a:r>
              <a:rPr lang="en-US" altLang="zh-CN" sz="1800" b="0" dirty="0" smtClean="0">
                <a:solidFill>
                  <a:srgbClr val="00B050"/>
                </a:solidFill>
              </a:rPr>
              <a:t>Energy cost</a:t>
            </a:r>
            <a:endParaRPr lang="zh-CN" altLang="en-US" sz="1800" b="0" dirty="0">
              <a:solidFill>
                <a:srgbClr val="00B050"/>
              </a:solidFill>
            </a:endParaRPr>
          </a:p>
        </p:txBody>
      </p:sp>
      <p:cxnSp>
        <p:nvCxnSpPr>
          <p:cNvPr id="70" name="直接箭头连接符 69"/>
          <p:cNvCxnSpPr/>
          <p:nvPr/>
        </p:nvCxnSpPr>
        <p:spPr bwMode="auto">
          <a:xfrm>
            <a:off x="4932040" y="5133686"/>
            <a:ext cx="0" cy="314799"/>
          </a:xfrm>
          <a:prstGeom prst="straightConnector1">
            <a:avLst/>
          </a:prstGeom>
          <a:noFill/>
          <a:ln w="28575" cap="flat" cmpd="sng" algn="ctr">
            <a:solidFill>
              <a:srgbClr val="00B050"/>
            </a:solidFill>
            <a:prstDash val="solid"/>
            <a:round/>
            <a:headEnd type="none" w="sm" len="sm"/>
            <a:tailEnd type="arrow"/>
          </a:ln>
          <a:effectLst/>
        </p:spPr>
      </p:cxnSp>
      <p:sp>
        <p:nvSpPr>
          <p:cNvPr id="78" name="TextBox 77"/>
          <p:cNvSpPr txBox="1"/>
          <p:nvPr/>
        </p:nvSpPr>
        <p:spPr>
          <a:xfrm>
            <a:off x="3345814" y="4149080"/>
            <a:ext cx="3600400" cy="341632"/>
          </a:xfrm>
          <a:prstGeom prst="rect">
            <a:avLst/>
          </a:prstGeom>
          <a:noFill/>
        </p:spPr>
        <p:txBody>
          <a:bodyPr wrap="square" rtlCol="0">
            <a:spAutoFit/>
          </a:bodyPr>
          <a:lstStyle/>
          <a:p>
            <a:r>
              <a:rPr lang="en-US" altLang="zh-CN" sz="1800" b="0" dirty="0" smtClean="0">
                <a:solidFill>
                  <a:srgbClr val="00B050"/>
                </a:solidFill>
              </a:rPr>
              <a:t>Propulsion efficiency</a:t>
            </a:r>
            <a:endParaRPr lang="zh-CN" altLang="en-US" sz="1800" b="0" dirty="0">
              <a:solidFill>
                <a:srgbClr val="00B050"/>
              </a:solidFill>
            </a:endParaRPr>
          </a:p>
        </p:txBody>
      </p:sp>
      <p:cxnSp>
        <p:nvCxnSpPr>
          <p:cNvPr id="79" name="直接箭头连接符 78"/>
          <p:cNvCxnSpPr>
            <a:endCxn id="78" idx="1"/>
          </p:cNvCxnSpPr>
          <p:nvPr/>
        </p:nvCxnSpPr>
        <p:spPr bwMode="auto">
          <a:xfrm flipV="1">
            <a:off x="2565068" y="4319896"/>
            <a:ext cx="780746" cy="189224"/>
          </a:xfrm>
          <a:prstGeom prst="straightConnector1">
            <a:avLst/>
          </a:prstGeom>
          <a:noFill/>
          <a:ln w="28575" cap="flat" cmpd="sng" algn="ctr">
            <a:solidFill>
              <a:srgbClr val="00B050"/>
            </a:solidFill>
            <a:prstDash val="solid"/>
            <a:round/>
            <a:headEnd type="none" w="sm" len="sm"/>
            <a:tailEnd type="arrow"/>
          </a:ln>
          <a:effectLst/>
        </p:spPr>
      </p:cxnSp>
      <p:cxnSp>
        <p:nvCxnSpPr>
          <p:cNvPr id="80" name="直接箭头连接符 79"/>
          <p:cNvCxnSpPr/>
          <p:nvPr/>
        </p:nvCxnSpPr>
        <p:spPr bwMode="auto">
          <a:xfrm flipV="1">
            <a:off x="5652120" y="4120569"/>
            <a:ext cx="0" cy="316543"/>
          </a:xfrm>
          <a:prstGeom prst="straightConnector1">
            <a:avLst/>
          </a:prstGeom>
          <a:noFill/>
          <a:ln w="28575" cap="flat" cmpd="sng" algn="ctr">
            <a:solidFill>
              <a:srgbClr val="00B050"/>
            </a:solidFill>
            <a:prstDash val="solid"/>
            <a:round/>
            <a:headEnd type="none" w="sm" len="sm"/>
            <a:tailEnd type="arrow"/>
          </a:ln>
          <a:effectLst/>
        </p:spPr>
      </p:cxnSp>
    </p:spTree>
    <p:extLst>
      <p:ext uri="{BB962C8B-B14F-4D97-AF65-F5344CB8AC3E}">
        <p14:creationId xmlns:p14="http://schemas.microsoft.com/office/powerpoint/2010/main" val="65968422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solidFill>
                  <a:srgbClr val="000099"/>
                </a:solidFill>
                <a:effectLst>
                  <a:outerShdw blurRad="38100" dist="38100" dir="2700000" algn="tl">
                    <a:srgbClr val="C0C0C0"/>
                  </a:outerShdw>
                </a:effectLst>
              </a:rPr>
              <a:t>New design trends for oil tankers</a:t>
            </a:r>
            <a:endParaRPr lang="zh-CN" altLang="en-US" dirty="0"/>
          </a:p>
        </p:txBody>
      </p:sp>
      <p:sp>
        <p:nvSpPr>
          <p:cNvPr id="3" name="内容占位符 2"/>
          <p:cNvSpPr>
            <a:spLocks noGrp="1"/>
          </p:cNvSpPr>
          <p:nvPr>
            <p:ph idx="1"/>
          </p:nvPr>
        </p:nvSpPr>
        <p:spPr>
          <a:xfrm>
            <a:off x="457200" y="980729"/>
            <a:ext cx="8219256" cy="360039"/>
          </a:xfrm>
        </p:spPr>
        <p:txBody>
          <a:bodyPr/>
          <a:lstStyle/>
          <a:p>
            <a:r>
              <a:rPr lang="en-US" altLang="zh-CN" dirty="0" smtClean="0"/>
              <a:t>Eco-friendly or green ship designs, low EEDI:</a:t>
            </a:r>
            <a:endParaRPr lang="zh-CN" altLang="en-US" dirty="0"/>
          </a:p>
        </p:txBody>
      </p:sp>
      <p:sp>
        <p:nvSpPr>
          <p:cNvPr id="5" name="圆角矩形 4"/>
          <p:cNvSpPr/>
          <p:nvPr/>
        </p:nvSpPr>
        <p:spPr bwMode="auto">
          <a:xfrm>
            <a:off x="1088604" y="1579612"/>
            <a:ext cx="1792197" cy="985292"/>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36000" tIns="45720" rIns="36000" bIns="45720" numCol="1" rtlCol="0" anchor="t" anchorCtr="0" compatLnSpc="1">
            <a:prstTxWarp prst="textNoShape">
              <a:avLst/>
            </a:prstTxWarp>
          </a:bodyPr>
          <a:lstStyle/>
          <a:p>
            <a:pPr algn="ctr"/>
            <a:r>
              <a:rPr lang="en-US" altLang="zh-CN" sz="2000" b="0" dirty="0" smtClean="0">
                <a:latin typeface="Times New Roman" pitchFamily="18" charset="0"/>
                <a:cs typeface="Times New Roman" pitchFamily="18" charset="0"/>
              </a:rPr>
              <a:t>Optimal design of superstructure</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sp>
        <p:nvSpPr>
          <p:cNvPr id="8" name="TextBox 7"/>
          <p:cNvSpPr txBox="1"/>
          <p:nvPr/>
        </p:nvSpPr>
        <p:spPr>
          <a:xfrm>
            <a:off x="3635895" y="1628800"/>
            <a:ext cx="1909201" cy="341632"/>
          </a:xfrm>
          <a:prstGeom prst="rect">
            <a:avLst/>
          </a:prstGeom>
          <a:noFill/>
        </p:spPr>
        <p:txBody>
          <a:bodyPr wrap="square" rtlCol="0">
            <a:spAutoFit/>
          </a:bodyPr>
          <a:lstStyle/>
          <a:p>
            <a:r>
              <a:rPr lang="en-US" altLang="zh-CN" sz="1800" b="0" dirty="0" smtClean="0">
                <a:solidFill>
                  <a:srgbClr val="00B050"/>
                </a:solidFill>
              </a:rPr>
              <a:t>Wind resistance</a:t>
            </a:r>
            <a:endParaRPr lang="zh-CN" altLang="en-US" sz="1800" b="0" dirty="0">
              <a:solidFill>
                <a:srgbClr val="00B050"/>
              </a:solidFill>
            </a:endParaRPr>
          </a:p>
        </p:txBody>
      </p:sp>
      <p:sp>
        <p:nvSpPr>
          <p:cNvPr id="9" name="TextBox 8"/>
          <p:cNvSpPr txBox="1"/>
          <p:nvPr/>
        </p:nvSpPr>
        <p:spPr>
          <a:xfrm>
            <a:off x="3643138" y="2305819"/>
            <a:ext cx="2225005" cy="341632"/>
          </a:xfrm>
          <a:prstGeom prst="rect">
            <a:avLst/>
          </a:prstGeom>
          <a:noFill/>
        </p:spPr>
        <p:txBody>
          <a:bodyPr wrap="square" rtlCol="0">
            <a:spAutoFit/>
          </a:bodyPr>
          <a:lstStyle/>
          <a:p>
            <a:r>
              <a:rPr lang="en-US" altLang="zh-CN" sz="1800" b="0" dirty="0" smtClean="0">
                <a:solidFill>
                  <a:srgbClr val="FF0000"/>
                </a:solidFill>
              </a:rPr>
              <a:t>Vibration problem</a:t>
            </a:r>
            <a:endParaRPr lang="zh-CN" altLang="en-US" sz="1800" b="0" dirty="0">
              <a:solidFill>
                <a:srgbClr val="FF0000"/>
              </a:solidFill>
            </a:endParaRPr>
          </a:p>
        </p:txBody>
      </p:sp>
      <p:sp>
        <p:nvSpPr>
          <p:cNvPr id="10" name="圆角矩形 9"/>
          <p:cNvSpPr/>
          <p:nvPr/>
        </p:nvSpPr>
        <p:spPr bwMode="auto">
          <a:xfrm>
            <a:off x="1115616" y="3441650"/>
            <a:ext cx="1766546" cy="436232"/>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zh-CN" sz="2000" b="0" dirty="0" smtClean="0">
                <a:latin typeface="Times New Roman" pitchFamily="18" charset="0"/>
                <a:cs typeface="Times New Roman" pitchFamily="18" charset="0"/>
              </a:rPr>
              <a:t>Cofferdam</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12" name="直接箭头连接符 11"/>
          <p:cNvCxnSpPr/>
          <p:nvPr/>
        </p:nvCxnSpPr>
        <p:spPr bwMode="auto">
          <a:xfrm>
            <a:off x="2880801" y="2137899"/>
            <a:ext cx="755095" cy="302918"/>
          </a:xfrm>
          <a:prstGeom prst="straightConnector1">
            <a:avLst/>
          </a:prstGeom>
          <a:noFill/>
          <a:ln w="28575" cap="flat" cmpd="sng" algn="ctr">
            <a:solidFill>
              <a:srgbClr val="FF0000"/>
            </a:solidFill>
            <a:prstDash val="solid"/>
            <a:round/>
            <a:headEnd type="none" w="sm" len="sm"/>
            <a:tailEnd type="arrow"/>
          </a:ln>
          <a:effectLst/>
        </p:spPr>
      </p:cxnSp>
      <p:cxnSp>
        <p:nvCxnSpPr>
          <p:cNvPr id="13" name="直接箭头连接符 12"/>
          <p:cNvCxnSpPr/>
          <p:nvPr/>
        </p:nvCxnSpPr>
        <p:spPr bwMode="auto">
          <a:xfrm flipV="1">
            <a:off x="2855150" y="1795637"/>
            <a:ext cx="780746" cy="292772"/>
          </a:xfrm>
          <a:prstGeom prst="straightConnector1">
            <a:avLst/>
          </a:prstGeom>
          <a:noFill/>
          <a:ln w="28575" cap="flat" cmpd="sng" algn="ctr">
            <a:solidFill>
              <a:srgbClr val="00B050"/>
            </a:solidFill>
            <a:prstDash val="solid"/>
            <a:round/>
            <a:headEnd type="none" w="sm" len="sm"/>
            <a:tailEnd type="arrow"/>
          </a:ln>
          <a:effectLst/>
        </p:spPr>
      </p:cxnSp>
      <p:cxnSp>
        <p:nvCxnSpPr>
          <p:cNvPr id="19" name="直接箭头连接符 18"/>
          <p:cNvCxnSpPr/>
          <p:nvPr/>
        </p:nvCxnSpPr>
        <p:spPr bwMode="auto">
          <a:xfrm>
            <a:off x="5545097" y="1648762"/>
            <a:ext cx="0" cy="314799"/>
          </a:xfrm>
          <a:prstGeom prst="straightConnector1">
            <a:avLst/>
          </a:prstGeom>
          <a:noFill/>
          <a:ln w="28575" cap="flat" cmpd="sng" algn="ctr">
            <a:solidFill>
              <a:srgbClr val="00B050"/>
            </a:solidFill>
            <a:prstDash val="solid"/>
            <a:round/>
            <a:headEnd type="none" w="sm" len="sm"/>
            <a:tailEnd type="arrow"/>
          </a:ln>
          <a:effectLst/>
        </p:spPr>
      </p:cxnSp>
      <p:sp>
        <p:nvSpPr>
          <p:cNvPr id="37" name="TextBox 36"/>
          <p:cNvSpPr txBox="1"/>
          <p:nvPr/>
        </p:nvSpPr>
        <p:spPr>
          <a:xfrm>
            <a:off x="3696562" y="3139157"/>
            <a:ext cx="3600400" cy="341632"/>
          </a:xfrm>
          <a:prstGeom prst="rect">
            <a:avLst/>
          </a:prstGeom>
          <a:noFill/>
        </p:spPr>
        <p:txBody>
          <a:bodyPr wrap="square" rtlCol="0">
            <a:spAutoFit/>
          </a:bodyPr>
          <a:lstStyle/>
          <a:p>
            <a:r>
              <a:rPr lang="en-US" altLang="zh-CN" sz="1800" b="0" dirty="0" smtClean="0">
                <a:solidFill>
                  <a:srgbClr val="00B050"/>
                </a:solidFill>
              </a:rPr>
              <a:t>Environmental </a:t>
            </a:r>
            <a:r>
              <a:rPr lang="en-US" altLang="zh-CN" sz="1800" b="0" dirty="0">
                <a:solidFill>
                  <a:srgbClr val="00B050"/>
                </a:solidFill>
              </a:rPr>
              <a:t>protection</a:t>
            </a:r>
            <a:endParaRPr lang="zh-CN" altLang="en-US" sz="1800" b="0" dirty="0">
              <a:solidFill>
                <a:srgbClr val="00B050"/>
              </a:solidFill>
            </a:endParaRPr>
          </a:p>
        </p:txBody>
      </p:sp>
      <p:sp>
        <p:nvSpPr>
          <p:cNvPr id="38" name="TextBox 37"/>
          <p:cNvSpPr txBox="1"/>
          <p:nvPr/>
        </p:nvSpPr>
        <p:spPr>
          <a:xfrm>
            <a:off x="3703804" y="3623929"/>
            <a:ext cx="1841291" cy="341632"/>
          </a:xfrm>
          <a:prstGeom prst="rect">
            <a:avLst/>
          </a:prstGeom>
          <a:noFill/>
        </p:spPr>
        <p:txBody>
          <a:bodyPr wrap="square" rtlCol="0">
            <a:spAutoFit/>
          </a:bodyPr>
          <a:lstStyle/>
          <a:p>
            <a:r>
              <a:rPr lang="en-US" altLang="zh-CN" sz="1800" b="0" dirty="0" smtClean="0">
                <a:solidFill>
                  <a:srgbClr val="FF0000"/>
                </a:solidFill>
              </a:rPr>
              <a:t>Steel weight</a:t>
            </a:r>
            <a:endParaRPr lang="zh-CN" altLang="en-US" sz="1800" b="0" dirty="0">
              <a:solidFill>
                <a:srgbClr val="FF0000"/>
              </a:solidFill>
            </a:endParaRPr>
          </a:p>
        </p:txBody>
      </p:sp>
      <p:cxnSp>
        <p:nvCxnSpPr>
          <p:cNvPr id="39" name="直接箭头连接符 38"/>
          <p:cNvCxnSpPr/>
          <p:nvPr/>
        </p:nvCxnSpPr>
        <p:spPr bwMode="auto">
          <a:xfrm>
            <a:off x="2886305" y="3659766"/>
            <a:ext cx="755095" cy="302918"/>
          </a:xfrm>
          <a:prstGeom prst="straightConnector1">
            <a:avLst/>
          </a:prstGeom>
          <a:noFill/>
          <a:ln w="28575" cap="flat" cmpd="sng" algn="ctr">
            <a:solidFill>
              <a:srgbClr val="FF0000"/>
            </a:solidFill>
            <a:prstDash val="solid"/>
            <a:round/>
            <a:headEnd type="none" w="sm" len="sm"/>
            <a:tailEnd type="arrow"/>
          </a:ln>
          <a:effectLst/>
        </p:spPr>
      </p:cxnSp>
      <p:cxnSp>
        <p:nvCxnSpPr>
          <p:cNvPr id="40" name="直接箭头连接符 39"/>
          <p:cNvCxnSpPr/>
          <p:nvPr/>
        </p:nvCxnSpPr>
        <p:spPr bwMode="auto">
          <a:xfrm flipV="1">
            <a:off x="2880801" y="3323616"/>
            <a:ext cx="780746" cy="292772"/>
          </a:xfrm>
          <a:prstGeom prst="straightConnector1">
            <a:avLst/>
          </a:prstGeom>
          <a:noFill/>
          <a:ln w="28575" cap="flat" cmpd="sng" algn="ctr">
            <a:solidFill>
              <a:srgbClr val="00B050"/>
            </a:solidFill>
            <a:prstDash val="solid"/>
            <a:round/>
            <a:headEnd type="none" w="sm" len="sm"/>
            <a:tailEnd type="arrow"/>
          </a:ln>
          <a:effectLst/>
        </p:spPr>
      </p:cxnSp>
      <p:cxnSp>
        <p:nvCxnSpPr>
          <p:cNvPr id="42" name="直接箭头连接符 41"/>
          <p:cNvCxnSpPr/>
          <p:nvPr/>
        </p:nvCxnSpPr>
        <p:spPr bwMode="auto">
          <a:xfrm flipV="1">
            <a:off x="5255087" y="3601527"/>
            <a:ext cx="0" cy="314799"/>
          </a:xfrm>
          <a:prstGeom prst="straightConnector1">
            <a:avLst/>
          </a:prstGeom>
          <a:noFill/>
          <a:ln w="28575" cap="flat" cmpd="sng" algn="ctr">
            <a:solidFill>
              <a:srgbClr val="FF0000"/>
            </a:solidFill>
            <a:prstDash val="solid"/>
            <a:round/>
            <a:headEnd type="none" w="sm" len="sm"/>
            <a:tailEnd type="arrow"/>
          </a:ln>
          <a:effectLst/>
        </p:spPr>
      </p:cxnSp>
      <p:sp>
        <p:nvSpPr>
          <p:cNvPr id="49" name="TextBox 48"/>
          <p:cNvSpPr txBox="1"/>
          <p:nvPr/>
        </p:nvSpPr>
        <p:spPr>
          <a:xfrm>
            <a:off x="3661547" y="3951464"/>
            <a:ext cx="3934789" cy="341632"/>
          </a:xfrm>
          <a:prstGeom prst="rect">
            <a:avLst/>
          </a:prstGeom>
          <a:noFill/>
        </p:spPr>
        <p:txBody>
          <a:bodyPr wrap="square" rtlCol="0">
            <a:spAutoFit/>
          </a:bodyPr>
          <a:lstStyle/>
          <a:p>
            <a:r>
              <a:rPr lang="en-US" altLang="zh-CN" sz="1800" b="0" dirty="0" smtClean="0">
                <a:solidFill>
                  <a:srgbClr val="FF0000"/>
                </a:solidFill>
              </a:rPr>
              <a:t>Compartment arrangement problem</a:t>
            </a:r>
            <a:endParaRPr lang="zh-CN" altLang="en-US" sz="1800" b="0" dirty="0">
              <a:solidFill>
                <a:srgbClr val="FF0000"/>
              </a:solidFill>
            </a:endParaRPr>
          </a:p>
        </p:txBody>
      </p:sp>
      <p:sp>
        <p:nvSpPr>
          <p:cNvPr id="50" name="圆角矩形 49"/>
          <p:cNvSpPr/>
          <p:nvPr/>
        </p:nvSpPr>
        <p:spPr bwMode="auto">
          <a:xfrm>
            <a:off x="1115616" y="4828944"/>
            <a:ext cx="1739533" cy="720080"/>
          </a:xfrm>
          <a:prstGeom prst="roundRect">
            <a:avLst/>
          </a:prstGeom>
          <a:solidFill>
            <a:schemeClr val="tx2">
              <a:lumMod val="25000"/>
              <a:lumOff val="75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altLang="zh-CN" sz="2000" b="0" dirty="0" smtClean="0">
                <a:latin typeface="Times New Roman" pitchFamily="18" charset="0"/>
                <a:cs typeface="Times New Roman" pitchFamily="18" charset="0"/>
              </a:rPr>
              <a:t>Requirement </a:t>
            </a:r>
            <a:r>
              <a:rPr lang="en-US" altLang="zh-CN" sz="2000" b="0" dirty="0">
                <a:latin typeface="Times New Roman" pitchFamily="18" charset="0"/>
                <a:cs typeface="Times New Roman" pitchFamily="18" charset="0"/>
              </a:rPr>
              <a:t>of </a:t>
            </a:r>
            <a:r>
              <a:rPr lang="en-US" altLang="zh-CN" sz="2000" b="0" dirty="0" smtClean="0">
                <a:latin typeface="Times New Roman" pitchFamily="18" charset="0"/>
                <a:cs typeface="Times New Roman" pitchFamily="18" charset="0"/>
              </a:rPr>
              <a:t>noise level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43" name="直接箭头连接符 42"/>
          <p:cNvCxnSpPr/>
          <p:nvPr/>
        </p:nvCxnSpPr>
        <p:spPr bwMode="auto">
          <a:xfrm>
            <a:off x="2867975" y="5168157"/>
            <a:ext cx="755095" cy="302918"/>
          </a:xfrm>
          <a:prstGeom prst="straightConnector1">
            <a:avLst/>
          </a:prstGeom>
          <a:noFill/>
          <a:ln w="28575" cap="flat" cmpd="sng" algn="ctr">
            <a:solidFill>
              <a:srgbClr val="FF0000"/>
            </a:solidFill>
            <a:prstDash val="solid"/>
            <a:round/>
            <a:headEnd type="none" w="sm" len="sm"/>
            <a:tailEnd type="arrow"/>
          </a:ln>
          <a:effectLst/>
        </p:spPr>
      </p:cxnSp>
      <p:cxnSp>
        <p:nvCxnSpPr>
          <p:cNvPr id="44" name="直接箭头连接符 43"/>
          <p:cNvCxnSpPr/>
          <p:nvPr/>
        </p:nvCxnSpPr>
        <p:spPr bwMode="auto">
          <a:xfrm flipV="1">
            <a:off x="2842324" y="4825895"/>
            <a:ext cx="780746" cy="292772"/>
          </a:xfrm>
          <a:prstGeom prst="straightConnector1">
            <a:avLst/>
          </a:prstGeom>
          <a:noFill/>
          <a:ln w="28575" cap="flat" cmpd="sng" algn="ctr">
            <a:solidFill>
              <a:srgbClr val="00B050"/>
            </a:solidFill>
            <a:prstDash val="solid"/>
            <a:round/>
            <a:headEnd type="none" w="sm" len="sm"/>
            <a:tailEnd type="arrow"/>
          </a:ln>
          <a:effectLst/>
        </p:spPr>
      </p:cxnSp>
      <p:sp>
        <p:nvSpPr>
          <p:cNvPr id="45" name="TextBox 44"/>
          <p:cNvSpPr txBox="1"/>
          <p:nvPr/>
        </p:nvSpPr>
        <p:spPr>
          <a:xfrm>
            <a:off x="3643138" y="5319616"/>
            <a:ext cx="1841291" cy="341632"/>
          </a:xfrm>
          <a:prstGeom prst="rect">
            <a:avLst/>
          </a:prstGeom>
          <a:noFill/>
        </p:spPr>
        <p:txBody>
          <a:bodyPr wrap="square" rtlCol="0">
            <a:spAutoFit/>
          </a:bodyPr>
          <a:lstStyle/>
          <a:p>
            <a:r>
              <a:rPr lang="en-US" altLang="zh-CN" sz="1800" b="0" dirty="0" smtClean="0">
                <a:solidFill>
                  <a:srgbClr val="FF0000"/>
                </a:solidFill>
              </a:rPr>
              <a:t>Steel weight</a:t>
            </a:r>
            <a:endParaRPr lang="zh-CN" altLang="en-US" sz="1800" b="0" dirty="0">
              <a:solidFill>
                <a:srgbClr val="FF0000"/>
              </a:solidFill>
            </a:endParaRPr>
          </a:p>
        </p:txBody>
      </p:sp>
      <p:cxnSp>
        <p:nvCxnSpPr>
          <p:cNvPr id="46" name="直接箭头连接符 45"/>
          <p:cNvCxnSpPr/>
          <p:nvPr/>
        </p:nvCxnSpPr>
        <p:spPr bwMode="auto">
          <a:xfrm flipV="1">
            <a:off x="5194421" y="5297214"/>
            <a:ext cx="0" cy="314799"/>
          </a:xfrm>
          <a:prstGeom prst="straightConnector1">
            <a:avLst/>
          </a:prstGeom>
          <a:noFill/>
          <a:ln w="28575" cap="flat" cmpd="sng" algn="ctr">
            <a:solidFill>
              <a:srgbClr val="FF0000"/>
            </a:solidFill>
            <a:prstDash val="solid"/>
            <a:round/>
            <a:headEnd type="none" w="sm" len="sm"/>
            <a:tailEnd type="arrow"/>
          </a:ln>
          <a:effectLst/>
        </p:spPr>
      </p:cxnSp>
      <p:sp>
        <p:nvSpPr>
          <p:cNvPr id="47" name="TextBox 46"/>
          <p:cNvSpPr txBox="1"/>
          <p:nvPr/>
        </p:nvSpPr>
        <p:spPr>
          <a:xfrm>
            <a:off x="3635896" y="4703336"/>
            <a:ext cx="3600400" cy="341632"/>
          </a:xfrm>
          <a:prstGeom prst="rect">
            <a:avLst/>
          </a:prstGeom>
          <a:noFill/>
        </p:spPr>
        <p:txBody>
          <a:bodyPr wrap="square" rtlCol="0">
            <a:spAutoFit/>
          </a:bodyPr>
          <a:lstStyle/>
          <a:p>
            <a:r>
              <a:rPr lang="en-US" altLang="zh-CN" sz="1800" b="0" dirty="0">
                <a:solidFill>
                  <a:srgbClr val="00B050"/>
                </a:solidFill>
              </a:rPr>
              <a:t>Occupational health</a:t>
            </a:r>
            <a:endParaRPr lang="zh-CN" altLang="en-US" sz="1800" b="0" dirty="0">
              <a:solidFill>
                <a:srgbClr val="00B050"/>
              </a:solidFill>
            </a:endParaRPr>
          </a:p>
        </p:txBody>
      </p:sp>
    </p:spTree>
    <p:extLst>
      <p:ext uri="{BB962C8B-B14F-4D97-AF65-F5344CB8AC3E}">
        <p14:creationId xmlns:p14="http://schemas.microsoft.com/office/powerpoint/2010/main" val="1700758741"/>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solidFill>
                  <a:srgbClr val="000099"/>
                </a:solidFill>
                <a:effectLst>
                  <a:outerShdw blurRad="38100" dist="38100" dir="2700000" algn="tl">
                    <a:srgbClr val="C0C0C0"/>
                  </a:outerShdw>
                </a:effectLst>
              </a:rPr>
              <a:t>Target ship</a:t>
            </a:r>
            <a:endParaRPr lang="zh-CN" altLang="en-US" dirty="0"/>
          </a:p>
        </p:txBody>
      </p:sp>
      <p:sp>
        <p:nvSpPr>
          <p:cNvPr id="3" name="内容占位符 2"/>
          <p:cNvSpPr>
            <a:spLocks noGrp="1"/>
          </p:cNvSpPr>
          <p:nvPr>
            <p:ph idx="1"/>
          </p:nvPr>
        </p:nvSpPr>
        <p:spPr>
          <a:xfrm>
            <a:off x="457200" y="980729"/>
            <a:ext cx="8219256" cy="360039"/>
          </a:xfrm>
        </p:spPr>
        <p:txBody>
          <a:bodyPr/>
          <a:lstStyle/>
          <a:p>
            <a:r>
              <a:rPr lang="en-US" altLang="zh-CN" dirty="0" err="1" smtClean="0"/>
              <a:t>Aframax</a:t>
            </a:r>
            <a:r>
              <a:rPr lang="en-US" altLang="zh-CN" dirty="0" smtClean="0"/>
              <a:t> tanker with plane bulkheads</a:t>
            </a:r>
            <a:endParaRPr lang="zh-CN" altLang="en-US" dirty="0"/>
          </a:p>
        </p:txBody>
      </p:sp>
      <p:sp>
        <p:nvSpPr>
          <p:cNvPr id="48" name="圆角矩形 47"/>
          <p:cNvSpPr/>
          <p:nvPr/>
        </p:nvSpPr>
        <p:spPr>
          <a:xfrm>
            <a:off x="1475656" y="1988840"/>
            <a:ext cx="2418677" cy="533380"/>
          </a:xfrm>
          <a:prstGeom prst="roundRect">
            <a:avLst>
              <a:gd name="adj" fmla="val 10000"/>
            </a:avLst>
          </a:prstGeom>
          <a:solidFill>
            <a:schemeClr val="tx2">
              <a:lumMod val="50000"/>
              <a:lumOff val="50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pPr algn="ctr"/>
            <a:r>
              <a:rPr lang="en-US" altLang="zh-CN" dirty="0" smtClean="0"/>
              <a:t>Parent ship</a:t>
            </a:r>
            <a:endParaRPr lang="zh-CN" altLang="en-US" dirty="0"/>
          </a:p>
        </p:txBody>
      </p:sp>
      <p:sp>
        <p:nvSpPr>
          <p:cNvPr id="53" name="圆角矩形 52"/>
          <p:cNvSpPr/>
          <p:nvPr/>
        </p:nvSpPr>
        <p:spPr>
          <a:xfrm>
            <a:off x="5076056" y="2007513"/>
            <a:ext cx="2418677" cy="533380"/>
          </a:xfrm>
          <a:prstGeom prst="roundRect">
            <a:avLst>
              <a:gd name="adj" fmla="val 10000"/>
            </a:avLst>
          </a:prstGeom>
          <a:solidFill>
            <a:schemeClr val="tx2">
              <a:lumMod val="50000"/>
              <a:lumOff val="50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pPr algn="ctr"/>
            <a:r>
              <a:rPr lang="en-US" altLang="zh-CN" dirty="0" smtClean="0"/>
              <a:t>New ship</a:t>
            </a:r>
            <a:endParaRPr lang="zh-CN" altLang="en-US" dirty="0"/>
          </a:p>
        </p:txBody>
      </p:sp>
      <p:sp>
        <p:nvSpPr>
          <p:cNvPr id="61" name="TextBox 60"/>
          <p:cNvSpPr txBox="1"/>
          <p:nvPr/>
        </p:nvSpPr>
        <p:spPr>
          <a:xfrm>
            <a:off x="1532866" y="2956942"/>
            <a:ext cx="2304256" cy="1338828"/>
          </a:xfrm>
          <a:prstGeom prst="rect">
            <a:avLst/>
          </a:prstGeom>
          <a:noFill/>
        </p:spPr>
        <p:txBody>
          <a:bodyPr wrap="square" rtlCol="0">
            <a:spAutoFit/>
          </a:bodyPr>
          <a:lstStyle/>
          <a:p>
            <a:pPr>
              <a:lnSpc>
                <a:spcPct val="150000"/>
              </a:lnSpc>
            </a:pPr>
            <a:r>
              <a:rPr lang="en-US" altLang="zh-CN" sz="1800" b="0" dirty="0" smtClean="0"/>
              <a:t>CSR-OT</a:t>
            </a:r>
          </a:p>
          <a:p>
            <a:pPr>
              <a:lnSpc>
                <a:spcPct val="150000"/>
              </a:lnSpc>
            </a:pPr>
            <a:r>
              <a:rPr lang="en-US" altLang="zh-CN" sz="1800" b="0" dirty="0" smtClean="0"/>
              <a:t>HS steel </a:t>
            </a:r>
            <a:r>
              <a:rPr lang="en-US" altLang="zh-CN" sz="1800" b="0" dirty="0"/>
              <a:t>rate: 68%</a:t>
            </a:r>
            <a:endParaRPr lang="zh-CN" altLang="en-US" sz="1800" b="0" dirty="0"/>
          </a:p>
          <a:p>
            <a:pPr>
              <a:lnSpc>
                <a:spcPct val="150000"/>
              </a:lnSpc>
            </a:pPr>
            <a:r>
              <a:rPr lang="en-US" altLang="zh-CN" sz="1800" b="0" dirty="0" smtClean="0"/>
              <a:t>No ice class</a:t>
            </a:r>
          </a:p>
        </p:txBody>
      </p:sp>
      <p:sp>
        <p:nvSpPr>
          <p:cNvPr id="64" name="TextBox 63"/>
          <p:cNvSpPr txBox="1"/>
          <p:nvPr/>
        </p:nvSpPr>
        <p:spPr>
          <a:xfrm>
            <a:off x="5292080" y="2924944"/>
            <a:ext cx="2088232" cy="1338828"/>
          </a:xfrm>
          <a:prstGeom prst="rect">
            <a:avLst/>
          </a:prstGeom>
          <a:noFill/>
        </p:spPr>
        <p:txBody>
          <a:bodyPr wrap="square" rtlCol="0">
            <a:spAutoFit/>
          </a:bodyPr>
          <a:lstStyle/>
          <a:p>
            <a:pPr>
              <a:lnSpc>
                <a:spcPct val="150000"/>
              </a:lnSpc>
            </a:pPr>
            <a:r>
              <a:rPr lang="en-US" altLang="zh-CN" sz="1800" b="0" dirty="0" smtClean="0"/>
              <a:t>CSR-H</a:t>
            </a:r>
          </a:p>
          <a:p>
            <a:pPr>
              <a:lnSpc>
                <a:spcPct val="150000"/>
              </a:lnSpc>
            </a:pPr>
            <a:r>
              <a:rPr lang="en-US" altLang="zh-CN" sz="1800" b="0" dirty="0"/>
              <a:t>HS steel rate: 55%</a:t>
            </a:r>
            <a:endParaRPr lang="zh-CN" altLang="en-US" sz="1800" b="0" dirty="0"/>
          </a:p>
          <a:p>
            <a:pPr>
              <a:lnSpc>
                <a:spcPct val="150000"/>
              </a:lnSpc>
            </a:pPr>
            <a:r>
              <a:rPr lang="en-US" altLang="zh-CN" sz="1800" b="0" dirty="0" smtClean="0"/>
              <a:t>Ice class: LR 1A</a:t>
            </a:r>
          </a:p>
        </p:txBody>
      </p:sp>
      <p:cxnSp>
        <p:nvCxnSpPr>
          <p:cNvPr id="65" name="直接箭头连接符 64"/>
          <p:cNvCxnSpPr/>
          <p:nvPr/>
        </p:nvCxnSpPr>
        <p:spPr bwMode="auto">
          <a:xfrm>
            <a:off x="6732240" y="4263772"/>
            <a:ext cx="0" cy="314799"/>
          </a:xfrm>
          <a:prstGeom prst="straightConnector1">
            <a:avLst/>
          </a:prstGeom>
          <a:noFill/>
          <a:ln w="28575" cap="flat" cmpd="sng" algn="ctr">
            <a:solidFill>
              <a:srgbClr val="103BB4"/>
            </a:solidFill>
            <a:prstDash val="solid"/>
            <a:round/>
            <a:headEnd type="none" w="sm" len="sm"/>
            <a:tailEnd type="arrow"/>
          </a:ln>
          <a:effectLst/>
        </p:spPr>
      </p:cxnSp>
      <p:sp>
        <p:nvSpPr>
          <p:cNvPr id="66" name="TextBox 65"/>
          <p:cNvSpPr txBox="1"/>
          <p:nvPr/>
        </p:nvSpPr>
        <p:spPr>
          <a:xfrm>
            <a:off x="5292080" y="4578571"/>
            <a:ext cx="2664296" cy="1200329"/>
          </a:xfrm>
          <a:prstGeom prst="rect">
            <a:avLst/>
          </a:prstGeom>
          <a:noFill/>
        </p:spPr>
        <p:txBody>
          <a:bodyPr wrap="square" rtlCol="0">
            <a:spAutoFit/>
          </a:bodyPr>
          <a:lstStyle/>
          <a:p>
            <a:pPr>
              <a:lnSpc>
                <a:spcPct val="100000"/>
              </a:lnSpc>
            </a:pPr>
            <a:r>
              <a:rPr lang="en-US" altLang="zh-CN" sz="1800" b="0" dirty="0" smtClean="0"/>
              <a:t>Strengthen of side shell along the whole ship length, especially for the fore ship</a:t>
            </a:r>
          </a:p>
        </p:txBody>
      </p:sp>
    </p:spTree>
    <p:extLst>
      <p:ext uri="{BB962C8B-B14F-4D97-AF65-F5344CB8AC3E}">
        <p14:creationId xmlns:p14="http://schemas.microsoft.com/office/powerpoint/2010/main" val="119522990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TRAGUS folie">
  <a:themeElements>
    <a:clrScheme name="">
      <a:dk1>
        <a:srgbClr val="000000"/>
      </a:dk1>
      <a:lt1>
        <a:srgbClr val="FFFFFF"/>
      </a:lt1>
      <a:dk2>
        <a:srgbClr val="081D58"/>
      </a:dk2>
      <a:lt2>
        <a:srgbClr val="919191"/>
      </a:lt2>
      <a:accent1>
        <a:srgbClr val="FFFFFF"/>
      </a:accent1>
      <a:accent2>
        <a:srgbClr val="339933"/>
      </a:accent2>
      <a:accent3>
        <a:srgbClr val="FFFFFF"/>
      </a:accent3>
      <a:accent4>
        <a:srgbClr val="000000"/>
      </a:accent4>
      <a:accent5>
        <a:srgbClr val="FFFFFF"/>
      </a:accent5>
      <a:accent6>
        <a:srgbClr val="2D8A2D"/>
      </a:accent6>
      <a:hlink>
        <a:srgbClr val="FF0000"/>
      </a:hlink>
      <a:folHlink>
        <a:srgbClr val="FFFF00"/>
      </a:folHlink>
    </a:clrScheme>
    <a:fontScheme name="STRAGUS foli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zh-CN" altLang="en-US" sz="24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zh-CN" altLang="en-US" sz="24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TRAGUS foli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AGUS 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RAGUS foli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AGUS foli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AGUS foli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AGUS foli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RAGUS foli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14427</TotalTime>
  <Pages>9</Pages>
  <Words>2358</Words>
  <Application>Microsoft Office PowerPoint</Application>
  <PresentationFormat>全屏显示(4:3)</PresentationFormat>
  <Paragraphs>354</Paragraphs>
  <Slides>33</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35" baseType="lpstr">
      <vt:lpstr>STRAGUS folie</vt:lpstr>
      <vt:lpstr>BMP 图像</vt:lpstr>
      <vt:lpstr>PowerPoint 演示文稿</vt:lpstr>
      <vt:lpstr>PowerPoint 演示文稿</vt:lpstr>
      <vt:lpstr>Introduction</vt:lpstr>
      <vt:lpstr>Introduction</vt:lpstr>
      <vt:lpstr>Introduction</vt:lpstr>
      <vt:lpstr>Introduction</vt:lpstr>
      <vt:lpstr>New design trends for oil tankers</vt:lpstr>
      <vt:lpstr>New design trends for oil tankers</vt:lpstr>
      <vt:lpstr>Target ship</vt:lpstr>
      <vt:lpstr>Prescriptive calculation for Aframax tanker</vt:lpstr>
      <vt:lpstr>Prescriptive calculation for Aframax tanker</vt:lpstr>
      <vt:lpstr>Prescriptive calculation for Aframax tanker</vt:lpstr>
      <vt:lpstr>Prescriptive calculation for Aframax tanker</vt:lpstr>
      <vt:lpstr>Direct strength analysis for Aframax tanker</vt:lpstr>
      <vt:lpstr>Direct strength analysis for Aframax tanker</vt:lpstr>
      <vt:lpstr>Direct strength analysis for Aframax tanker</vt:lpstr>
      <vt:lpstr>Direct strength analysis for Aframax tanker</vt:lpstr>
      <vt:lpstr>Direct strength analysis for Aframax tanker</vt:lpstr>
      <vt:lpstr>Direct strength analysis for Aframax tanker</vt:lpstr>
      <vt:lpstr>Direct strength analysis for Aframax tanker</vt:lpstr>
      <vt:lpstr>Direct strength analysis for Aframax tanker</vt:lpstr>
      <vt:lpstr>Direct strength analysis for Aframax tanker</vt:lpstr>
      <vt:lpstr>Direct strength analysis for Aframax tanker</vt:lpstr>
      <vt:lpstr>Items to be discussed</vt:lpstr>
      <vt:lpstr>Items to be discussed</vt:lpstr>
      <vt:lpstr>Items to be discussed</vt:lpstr>
      <vt:lpstr>Items to be discussed</vt:lpstr>
      <vt:lpstr>Items to be discussed</vt:lpstr>
      <vt:lpstr>Items to be discussed</vt:lpstr>
      <vt:lpstr>Items to be discussed</vt:lpstr>
      <vt:lpstr>Conclusion</vt:lpstr>
      <vt:lpstr>Conclusion</vt:lpstr>
      <vt:lpstr>PowerPoint 演示文稿</vt:lpstr>
    </vt:vector>
  </TitlesOfParts>
  <Company>MARIC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TSCF</dc:title>
  <dc:creator>Wu Jiameng</dc:creator>
  <cp:lastModifiedBy>蔡诗剑</cp:lastModifiedBy>
  <cp:revision>1447</cp:revision>
  <cp:lastPrinted>2003-10-17T18:28:01Z</cp:lastPrinted>
  <dcterms:created xsi:type="dcterms:W3CDTF">1998-11-18T16:22:39Z</dcterms:created>
  <dcterms:modified xsi:type="dcterms:W3CDTF">2016-10-19T06:54:14Z</dcterms:modified>
</cp:coreProperties>
</file>